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190" autoAdjust="0"/>
  </p:normalViewPr>
  <p:slideViewPr>
    <p:cSldViewPr>
      <p:cViewPr varScale="1">
        <p:scale>
          <a:sx n="79" d="100"/>
          <a:sy n="79" d="100"/>
        </p:scale>
        <p:origin x="1387" y="67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9F2CF-6138-44C5-A148-2DC0BDF3A5A4}" type="datetimeFigureOut">
              <a:rPr lang="en-GB" smtClean="0"/>
              <a:pPr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4284A-CCFC-4D1A-95BB-55FBFCCCE91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Notepad pencil education supplies notebook notepad pencil html clipart  image #20894 | Clip art, Art images, Kids classroom deco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4429132"/>
            <a:ext cx="2286037" cy="22322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8092" y="5286388"/>
            <a:ext cx="194421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B0F0"/>
                </a:solidFill>
                <a:latin typeface="Twinkl" pitchFamily="2" charset="0"/>
              </a:rPr>
              <a:t>Monday-  </a:t>
            </a:r>
          </a:p>
          <a:p>
            <a:r>
              <a:rPr lang="en-GB" sz="1100" b="1" dirty="0">
                <a:solidFill>
                  <a:srgbClr val="00B0F0"/>
                </a:solidFill>
                <a:latin typeface="Twinkl" pitchFamily="2" charset="0"/>
              </a:rPr>
              <a:t>Tuesday-  </a:t>
            </a:r>
            <a:r>
              <a:rPr lang="en-GB" sz="1100" dirty="0">
                <a:latin typeface="Twinkl" pitchFamily="2" charset="0"/>
              </a:rPr>
              <a:t>Oak PE (NUFC)</a:t>
            </a:r>
            <a:endParaRPr lang="en-GB" sz="1100" b="1" dirty="0">
              <a:solidFill>
                <a:srgbClr val="00B0F0"/>
              </a:solidFill>
              <a:latin typeface="Twinkl" pitchFamily="2" charset="0"/>
            </a:endParaRPr>
          </a:p>
          <a:p>
            <a:r>
              <a:rPr lang="en-GB" sz="1100" b="1" dirty="0">
                <a:solidFill>
                  <a:srgbClr val="00B0F0"/>
                </a:solidFill>
                <a:latin typeface="Twinkl" pitchFamily="2" charset="0"/>
              </a:rPr>
              <a:t>Wednesday – </a:t>
            </a:r>
            <a:r>
              <a:rPr lang="en-GB" sz="1100" dirty="0">
                <a:latin typeface="Twinkl" pitchFamily="2" charset="0"/>
              </a:rPr>
              <a:t>Forest School </a:t>
            </a:r>
          </a:p>
          <a:p>
            <a:r>
              <a:rPr lang="en-GB" sz="1100" b="1" dirty="0">
                <a:solidFill>
                  <a:srgbClr val="00B0F0"/>
                </a:solidFill>
                <a:latin typeface="Twinkl" pitchFamily="2" charset="0"/>
              </a:rPr>
              <a:t>Thursday – </a:t>
            </a:r>
            <a:r>
              <a:rPr lang="en-GB" sz="1100" dirty="0">
                <a:latin typeface="Twinkl" pitchFamily="2" charset="0"/>
              </a:rPr>
              <a:t>Oak PE</a:t>
            </a:r>
          </a:p>
          <a:p>
            <a:r>
              <a:rPr lang="en-GB" sz="1100" b="1" dirty="0">
                <a:solidFill>
                  <a:srgbClr val="00B0F0"/>
                </a:solidFill>
                <a:latin typeface="Twinkl" pitchFamily="2" charset="0"/>
              </a:rPr>
              <a:t>Friday- </a:t>
            </a:r>
            <a:r>
              <a:rPr lang="en-GB" sz="1100" dirty="0">
                <a:latin typeface="Twinkl" pitchFamily="2" charset="0"/>
              </a:rPr>
              <a:t>PE, Library books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54" y="4786322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sng" dirty="0">
                <a:latin typeface="Twinkl" pitchFamily="2" charset="0"/>
              </a:rPr>
              <a:t>Things to remember: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0472" y="116632"/>
            <a:ext cx="6768752" cy="11521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Dear Parents,</a:t>
            </a:r>
          </a:p>
          <a:p>
            <a:pPr algn="ctr"/>
            <a:r>
              <a:rPr lang="en-GB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 This half term our topic is ‘All are Welcome’. The children will be learning about starting school, new class, new beginnings, human body, feelings, families, similarities and differences. </a:t>
            </a:r>
            <a:r>
              <a:rPr lang="en-GB" sz="1200" b="1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Mrs Patterson </a:t>
            </a:r>
            <a:endParaRPr lang="en-GB" sz="12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29264" y="116632"/>
            <a:ext cx="2391816" cy="662473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1" u="sng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pPr algn="ctr"/>
            <a:r>
              <a:rPr lang="en-GB" sz="14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Useful words</a:t>
            </a:r>
          </a:p>
          <a:p>
            <a:pPr algn="ctr"/>
            <a:endParaRPr lang="en-GB" sz="1400" b="1" u="sng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Similarities - </a:t>
            </a:r>
            <a:r>
              <a:rPr lang="en-GB" sz="14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winkl" pitchFamily="2" charset="0"/>
                <a:ea typeface="Tahoma" panose="020B0604030504040204" pitchFamily="34" charset="0"/>
                <a:cs typeface="Tahoma" panose="020B0604030504040204" pitchFamily="34" charset="0"/>
              </a:rPr>
              <a:t>a similar feature or aspect.</a:t>
            </a:r>
            <a:r>
              <a:rPr lang="en-GB" sz="14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winkl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Differences - </a:t>
            </a:r>
            <a:r>
              <a:rPr lang="en-GB" sz="14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winkl" pitchFamily="2" charset="0"/>
              </a:rPr>
              <a:t>a point or way in which people or things are </a:t>
            </a:r>
            <a:r>
              <a:rPr lang="en-GB" sz="1400" b="0" i="0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winkl" pitchFamily="2" charset="0"/>
              </a:rPr>
              <a:t>dissimilar</a:t>
            </a:r>
            <a:r>
              <a:rPr lang="en-GB" sz="14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winkl" pitchFamily="2" charset="0"/>
              </a:rPr>
              <a:t>. </a:t>
            </a: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House / Home -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a building that people live in.</a:t>
            </a:r>
          </a:p>
          <a:p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School –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a place to learn. </a:t>
            </a: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Parent -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a person's father or mother.</a:t>
            </a:r>
          </a:p>
          <a:p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Lifetime -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a very long period of time.</a:t>
            </a: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Friendships -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a relationship between friends.</a:t>
            </a:r>
          </a:p>
          <a:p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  <a:p>
            <a:r>
              <a:rPr lang="en-GB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Culture - </a:t>
            </a:r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Twinkl" pitchFamily="2" charset="0"/>
              </a:rPr>
              <a:t>the ideas, customs, and social behaviour of a particular people or society. </a:t>
            </a:r>
          </a:p>
          <a:p>
            <a:endParaRPr lang="en-GB" sz="1400" dirty="0">
              <a:solidFill>
                <a:schemeClr val="tx2">
                  <a:lumMod val="60000"/>
                  <a:lumOff val="40000"/>
                </a:schemeClr>
              </a:solidFill>
              <a:latin typeface="Twinkl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28464" y="1340768"/>
            <a:ext cx="1872208" cy="1224136"/>
          </a:xfrm>
          <a:prstGeom prst="roundRect">
            <a:avLst>
              <a:gd name="adj" fmla="val 23016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u="sng" dirty="0">
                <a:solidFill>
                  <a:schemeClr val="tx1"/>
                </a:solidFill>
                <a:latin typeface="Twinkl" pitchFamily="2" charset="0"/>
              </a:rPr>
              <a:t>Our recommended read: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This half term </a:t>
            </a:r>
            <a:r>
              <a:rPr lang="en-GB" sz="1000" b="1" dirty="0">
                <a:solidFill>
                  <a:schemeClr val="tx1"/>
                </a:solidFill>
                <a:latin typeface="Twinkl" pitchFamily="2" charset="0"/>
              </a:rPr>
              <a:t>‘Our Class is a Family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’</a:t>
            </a:r>
            <a:r>
              <a:rPr lang="en-GB" sz="1000" b="1" dirty="0">
                <a:solidFill>
                  <a:schemeClr val="tx1"/>
                </a:solidFill>
                <a:latin typeface="Twinkl" pitchFamily="2" charset="0"/>
              </a:rPr>
              <a:t> 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will be available at the library or in school for you to borrow and share at home.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91607" y="3361045"/>
            <a:ext cx="2148399" cy="418758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Bookman Old Style" pitchFamily="18" charset="0"/>
              </a:rPr>
              <a:t>Autumn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74CDD-6E98-4C51-9FA0-2881F0CFF3C8}"/>
              </a:ext>
            </a:extLst>
          </p:cNvPr>
          <p:cNvSpPr txBox="1"/>
          <p:nvPr/>
        </p:nvSpPr>
        <p:spPr>
          <a:xfrm>
            <a:off x="1678928" y="2608930"/>
            <a:ext cx="4138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hello baby" panose="02000600000000000000" pitchFamily="50" charset="0"/>
              </a:rPr>
              <a:t>All are Welcome</a:t>
            </a:r>
          </a:p>
        </p:txBody>
      </p:sp>
      <p:pic>
        <p:nvPicPr>
          <p:cNvPr id="1026" name="Picture 2" descr="Our Class is a Family (The Classroom Community Collection) : Olsen,  Shannon, Sonke, Sandie: Amazon.co.uk: Books">
            <a:extLst>
              <a:ext uri="{FF2B5EF4-FFF2-40B4-BE49-F238E27FC236}">
                <a16:creationId xmlns:a16="http://schemas.microsoft.com/office/drawing/2014/main" id="{1C6FA925-2C76-4E9B-AC32-21386817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08" y="2743523"/>
            <a:ext cx="1228720" cy="149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3">
            <a:extLst>
              <a:ext uri="{FF2B5EF4-FFF2-40B4-BE49-F238E27FC236}">
                <a16:creationId xmlns:a16="http://schemas.microsoft.com/office/drawing/2014/main" id="{D5BC4435-E814-4F0F-9DA3-58343A1B5740}"/>
              </a:ext>
            </a:extLst>
          </p:cNvPr>
          <p:cNvSpPr/>
          <p:nvPr/>
        </p:nvSpPr>
        <p:spPr>
          <a:xfrm>
            <a:off x="2393065" y="1506108"/>
            <a:ext cx="1584176" cy="576064"/>
          </a:xfrm>
          <a:prstGeom prst="roundRect">
            <a:avLst>
              <a:gd name="adj" fmla="val 2301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What </a:t>
            </a:r>
            <a:r>
              <a:rPr lang="en-GB" sz="1000" b="1" dirty="0">
                <a:solidFill>
                  <a:srgbClr val="00B0F0"/>
                </a:solidFill>
                <a:latin typeface="Twinkl" pitchFamily="2" charset="0"/>
              </a:rPr>
              <a:t>jobs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 do your grown ups have? </a:t>
            </a: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967A9E92-3F68-4A58-AD03-F79508E8712C}"/>
              </a:ext>
            </a:extLst>
          </p:cNvPr>
          <p:cNvSpPr/>
          <p:nvPr/>
        </p:nvSpPr>
        <p:spPr>
          <a:xfrm>
            <a:off x="4344585" y="1428311"/>
            <a:ext cx="1584176" cy="576064"/>
          </a:xfrm>
          <a:prstGeom prst="roundRect">
            <a:avLst>
              <a:gd name="adj" fmla="val 2301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What </a:t>
            </a:r>
            <a:r>
              <a:rPr lang="en-GB" sz="1000" b="1" dirty="0">
                <a:solidFill>
                  <a:srgbClr val="00B0F0"/>
                </a:solidFill>
                <a:latin typeface="Twinkl" pitchFamily="2" charset="0"/>
              </a:rPr>
              <a:t>emotion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 do you feel? </a:t>
            </a:r>
          </a:p>
        </p:txBody>
      </p:sp>
      <p:sp>
        <p:nvSpPr>
          <p:cNvPr id="24" name="Rounded Rectangle 21">
            <a:extLst>
              <a:ext uri="{FF2B5EF4-FFF2-40B4-BE49-F238E27FC236}">
                <a16:creationId xmlns:a16="http://schemas.microsoft.com/office/drawing/2014/main" id="{1B5FC17A-5481-49DD-90E1-12C7041998A6}"/>
              </a:ext>
            </a:extLst>
          </p:cNvPr>
          <p:cNvSpPr/>
          <p:nvPr/>
        </p:nvSpPr>
        <p:spPr>
          <a:xfrm>
            <a:off x="5520140" y="2282287"/>
            <a:ext cx="1584176" cy="576064"/>
          </a:xfrm>
          <a:prstGeom prst="roundRect">
            <a:avLst>
              <a:gd name="adj" fmla="val 2301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Who is in your </a:t>
            </a:r>
            <a:r>
              <a:rPr lang="en-GB" sz="1000" b="1" dirty="0">
                <a:solidFill>
                  <a:srgbClr val="00B0F0"/>
                </a:solidFill>
                <a:latin typeface="Twinkl" pitchFamily="2" charset="0"/>
              </a:rPr>
              <a:t>family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?</a:t>
            </a:r>
          </a:p>
        </p:txBody>
      </p:sp>
      <p:sp>
        <p:nvSpPr>
          <p:cNvPr id="25" name="Rounded Rectangle 22">
            <a:extLst>
              <a:ext uri="{FF2B5EF4-FFF2-40B4-BE49-F238E27FC236}">
                <a16:creationId xmlns:a16="http://schemas.microsoft.com/office/drawing/2014/main" id="{6BAFDC1B-4BCE-476F-8535-E851AA0658A5}"/>
              </a:ext>
            </a:extLst>
          </p:cNvPr>
          <p:cNvSpPr/>
          <p:nvPr/>
        </p:nvSpPr>
        <p:spPr>
          <a:xfrm>
            <a:off x="5654840" y="3068960"/>
            <a:ext cx="1584176" cy="576064"/>
          </a:xfrm>
          <a:prstGeom prst="roundRect">
            <a:avLst>
              <a:gd name="adj" fmla="val 2301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Can you name your body parts?</a:t>
            </a:r>
          </a:p>
        </p:txBody>
      </p:sp>
      <p:sp>
        <p:nvSpPr>
          <p:cNvPr id="26" name="Rounded Rectangle 29">
            <a:extLst>
              <a:ext uri="{FF2B5EF4-FFF2-40B4-BE49-F238E27FC236}">
                <a16:creationId xmlns:a16="http://schemas.microsoft.com/office/drawing/2014/main" id="{AF30DCBC-0F1F-4497-805E-20EFFE2B5357}"/>
              </a:ext>
            </a:extLst>
          </p:cNvPr>
          <p:cNvSpPr/>
          <p:nvPr/>
        </p:nvSpPr>
        <p:spPr>
          <a:xfrm>
            <a:off x="5423344" y="3871878"/>
            <a:ext cx="1584176" cy="576064"/>
          </a:xfrm>
          <a:prstGeom prst="roundRect">
            <a:avLst>
              <a:gd name="adj" fmla="val 2301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How does your </a:t>
            </a:r>
            <a:r>
              <a:rPr lang="en-GB" sz="1000" b="1" dirty="0">
                <a:solidFill>
                  <a:srgbClr val="00B0F0"/>
                </a:solidFill>
                <a:latin typeface="Twinkl" pitchFamily="2" charset="0"/>
              </a:rPr>
              <a:t>family</a:t>
            </a:r>
            <a:r>
              <a:rPr lang="en-GB" sz="1000" dirty="0">
                <a:solidFill>
                  <a:schemeClr val="tx1"/>
                </a:solidFill>
                <a:latin typeface="Twinkl" pitchFamily="2" charset="0"/>
              </a:rPr>
              <a:t> make you feel?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C9F568-A56A-40B0-9BC2-0536C2A6AE15}"/>
              </a:ext>
            </a:extLst>
          </p:cNvPr>
          <p:cNvSpPr/>
          <p:nvPr/>
        </p:nvSpPr>
        <p:spPr>
          <a:xfrm>
            <a:off x="2360712" y="5949280"/>
            <a:ext cx="1440160" cy="69443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u="sng" dirty="0">
                <a:solidFill>
                  <a:srgbClr val="00B0F0"/>
                </a:solidFill>
                <a:latin typeface="Twinkl" pitchFamily="2" charset="0"/>
              </a:rPr>
              <a:t>Happy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latin typeface="Twinkl" pitchFamily="2" charset="0"/>
              </a:rPr>
              <a:t>Happy describes a feeling of joy, delight, or glee.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643FD5D-378D-496B-9F07-863E37614D21}"/>
              </a:ext>
            </a:extLst>
          </p:cNvPr>
          <p:cNvSpPr/>
          <p:nvPr/>
        </p:nvSpPr>
        <p:spPr>
          <a:xfrm>
            <a:off x="3944888" y="5949280"/>
            <a:ext cx="1440160" cy="7200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u="sng" dirty="0">
                <a:solidFill>
                  <a:srgbClr val="00B0F0"/>
                </a:solidFill>
                <a:latin typeface="Twinkl" pitchFamily="2" charset="0"/>
              </a:rPr>
              <a:t>Sad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latin typeface="Twinkl" pitchFamily="2" charset="0"/>
              </a:rPr>
              <a:t>Feeling or showing sorrow.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92B61C-5E65-4465-9D75-947FDD0BBB00}"/>
              </a:ext>
            </a:extLst>
          </p:cNvPr>
          <p:cNvSpPr/>
          <p:nvPr/>
        </p:nvSpPr>
        <p:spPr>
          <a:xfrm>
            <a:off x="5529064" y="5949280"/>
            <a:ext cx="1440160" cy="72008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b="1" u="sng" dirty="0">
                <a:solidFill>
                  <a:srgbClr val="00B0F0"/>
                </a:solidFill>
                <a:latin typeface="Twinkl" pitchFamily="2" charset="0"/>
              </a:rPr>
              <a:t>Respect</a:t>
            </a:r>
          </a:p>
          <a:p>
            <a:pPr algn="ctr"/>
            <a:r>
              <a:rPr lang="en-GB" sz="1050" dirty="0">
                <a:solidFill>
                  <a:schemeClr val="tx1"/>
                </a:solidFill>
                <a:latin typeface="Twinkl" pitchFamily="2" charset="0"/>
              </a:rPr>
              <a:t>Due regard for the feelings, wishes, or rights of others.</a:t>
            </a:r>
          </a:p>
        </p:txBody>
      </p:sp>
      <p:pic>
        <p:nvPicPr>
          <p:cNvPr id="32" name="Picture 6" descr="Emotion Facts: The Primary Emotions">
            <a:extLst>
              <a:ext uri="{FF2B5EF4-FFF2-40B4-BE49-F238E27FC236}">
                <a16:creationId xmlns:a16="http://schemas.microsoft.com/office/drawing/2014/main" id="{BA5E0ACE-4D61-4B7A-8D50-219328F08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1760" y="1428736"/>
            <a:ext cx="642942" cy="845112"/>
          </a:xfrm>
          <a:prstGeom prst="rect">
            <a:avLst/>
          </a:prstGeom>
          <a:noFill/>
        </p:spPr>
      </p:pic>
      <p:pic>
        <p:nvPicPr>
          <p:cNvPr id="34" name="Picture 8" descr="Smile Emoji Happy - Free vector graphic on Pixabay">
            <a:extLst>
              <a:ext uri="{FF2B5EF4-FFF2-40B4-BE49-F238E27FC236}">
                <a16:creationId xmlns:a16="http://schemas.microsoft.com/office/drawing/2014/main" id="{D4F1AD0A-55E7-4E30-A42B-8FE9AE1E0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2670" y="4643446"/>
            <a:ext cx="1154087" cy="1154087"/>
          </a:xfrm>
          <a:prstGeom prst="rect">
            <a:avLst/>
          </a:prstGeom>
          <a:noFill/>
        </p:spPr>
      </p:pic>
      <p:pic>
        <p:nvPicPr>
          <p:cNvPr id="35" name="Picture 10" descr="Download Very Sad Emoji Image in PNG | Emoji Island">
            <a:extLst>
              <a:ext uri="{FF2B5EF4-FFF2-40B4-BE49-F238E27FC236}">
                <a16:creationId xmlns:a16="http://schemas.microsoft.com/office/drawing/2014/main" id="{30423E7C-0031-457C-9A58-EB7A3C199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24306" y="4643446"/>
            <a:ext cx="1143008" cy="1143008"/>
          </a:xfrm>
          <a:prstGeom prst="rect">
            <a:avLst/>
          </a:prstGeom>
          <a:noFill/>
        </p:spPr>
      </p:pic>
      <p:pic>
        <p:nvPicPr>
          <p:cNvPr id="36" name="Picture 12" descr="Respect ‐ EPFL">
            <a:extLst>
              <a:ext uri="{FF2B5EF4-FFF2-40B4-BE49-F238E27FC236}">
                <a16:creationId xmlns:a16="http://schemas.microsoft.com/office/drawing/2014/main" id="{251AA270-218F-49D9-94C5-2F2D70443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10190" y="4786322"/>
            <a:ext cx="1582715" cy="890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10104</TotalTime>
  <Words>255</Words>
  <Application>Microsoft Office PowerPoint</Application>
  <PresentationFormat>A4 Paper (210x297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hello baby</vt:lpstr>
      <vt:lpstr>Twinkl</vt:lpstr>
      <vt:lpstr>Office Theme</vt:lpstr>
      <vt:lpstr>PowerPoint Presentation</vt:lpstr>
    </vt:vector>
  </TitlesOfParts>
  <Company>Flex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ldarlow</dc:creator>
  <cp:lastModifiedBy>Deborah Patterson</cp:lastModifiedBy>
  <cp:revision>25</cp:revision>
  <dcterms:created xsi:type="dcterms:W3CDTF">2022-06-23T08:24:47Z</dcterms:created>
  <dcterms:modified xsi:type="dcterms:W3CDTF">2026-09-09T12:37:34Z</dcterms:modified>
</cp:coreProperties>
</file>