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00" d="100"/>
          <a:sy n="100" d="100"/>
        </p:scale>
        <p:origin x="448" y="-126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BE9F2CF-6138-44C5-A148-2DC0BDF3A5A4}" type="datetimeFigureOut">
              <a:rPr lang="en-GB" smtClean="0"/>
              <a:pPr/>
              <a:t>10/07/2026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E4284A-CCFC-4D1A-95BB-55FBFCCCE91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E9F2CF-6138-44C5-A148-2DC0BDF3A5A4}" type="datetimeFigureOut">
              <a:rPr lang="en-GB" smtClean="0"/>
              <a:pPr/>
              <a:t>10/07/2026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E4284A-CCFC-4D1A-95BB-55FBFCCCE91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Notepad pencil education supplies notebook notepad pencil html clipart  image #20894 | Clip art, Art images, Kids classroom deco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flipH="1">
            <a:off x="128464" y="4221088"/>
            <a:ext cx="2288703" cy="2376264"/>
          </a:xfrm>
          <a:prstGeom prst="rect">
            <a:avLst/>
          </a:prstGeom>
          <a:noFill/>
        </p:spPr>
      </p:pic>
      <p:sp>
        <p:nvSpPr>
          <p:cNvPr id="7" name="TextBox 6"/>
          <p:cNvSpPr txBox="1"/>
          <p:nvPr/>
        </p:nvSpPr>
        <p:spPr>
          <a:xfrm>
            <a:off x="272480" y="5085184"/>
            <a:ext cx="2088232" cy="1485022"/>
          </a:xfrm>
          <a:prstGeom prst="rect">
            <a:avLst/>
          </a:prstGeom>
          <a:noFill/>
        </p:spPr>
        <p:txBody>
          <a:bodyPr wrap="square" rtlCol="0">
            <a:spAutoFit/>
          </a:bodyPr>
          <a:lstStyle/>
          <a:p>
            <a:r>
              <a:rPr lang="en-GB" sz="950" b="1" dirty="0">
                <a:solidFill>
                  <a:srgbClr val="00B0F0"/>
                </a:solidFill>
                <a:latin typeface="Twinkl" pitchFamily="2" charset="0"/>
              </a:rPr>
              <a:t>Tuesday</a:t>
            </a:r>
            <a:r>
              <a:rPr lang="en-GB" sz="950" dirty="0">
                <a:latin typeface="Twinkl" pitchFamily="2" charset="0"/>
              </a:rPr>
              <a:t>   - </a:t>
            </a:r>
            <a:r>
              <a:rPr lang="en-GB" sz="950" b="1" dirty="0">
                <a:latin typeface="Twinkl" pitchFamily="2" charset="0"/>
              </a:rPr>
              <a:t>PE day </a:t>
            </a:r>
          </a:p>
          <a:p>
            <a:r>
              <a:rPr lang="en-GB" sz="950" b="1" dirty="0">
                <a:solidFill>
                  <a:srgbClr val="00B0F0"/>
                </a:solidFill>
                <a:latin typeface="Twinkl" pitchFamily="2" charset="0"/>
              </a:rPr>
              <a:t>Wednesday</a:t>
            </a:r>
            <a:r>
              <a:rPr lang="en-GB" sz="950" dirty="0">
                <a:solidFill>
                  <a:srgbClr val="00B0F0"/>
                </a:solidFill>
                <a:latin typeface="Twinkl" pitchFamily="2" charset="0"/>
              </a:rPr>
              <a:t> </a:t>
            </a:r>
            <a:r>
              <a:rPr lang="en-GB" sz="950" dirty="0">
                <a:latin typeface="Twinkl" pitchFamily="2" charset="0"/>
              </a:rPr>
              <a:t>– </a:t>
            </a:r>
            <a:r>
              <a:rPr lang="en-GB" sz="950" b="1" dirty="0">
                <a:latin typeface="Twinkl" pitchFamily="2" charset="0"/>
              </a:rPr>
              <a:t>Swimming</a:t>
            </a:r>
          </a:p>
          <a:p>
            <a:r>
              <a:rPr lang="en-GB" sz="950" b="1" dirty="0">
                <a:solidFill>
                  <a:srgbClr val="00B0F0"/>
                </a:solidFill>
                <a:latin typeface="Twinkl" pitchFamily="2" charset="0"/>
              </a:rPr>
              <a:t>Thursday</a:t>
            </a:r>
            <a:r>
              <a:rPr lang="en-GB" sz="950" dirty="0">
                <a:solidFill>
                  <a:srgbClr val="00B0F0"/>
                </a:solidFill>
                <a:latin typeface="Twinkl" pitchFamily="2" charset="0"/>
              </a:rPr>
              <a:t> </a:t>
            </a:r>
            <a:r>
              <a:rPr lang="en-GB" sz="950" dirty="0">
                <a:latin typeface="Twinkl" pitchFamily="2" charset="0"/>
              </a:rPr>
              <a:t>– </a:t>
            </a:r>
            <a:r>
              <a:rPr lang="en-GB" sz="900" b="1" dirty="0">
                <a:latin typeface="Twinkl" pitchFamily="2" charset="0"/>
              </a:rPr>
              <a:t>Reading books changed </a:t>
            </a:r>
            <a:r>
              <a:rPr lang="en-GB" sz="950" b="1" dirty="0">
                <a:solidFill>
                  <a:srgbClr val="00B0F0"/>
                </a:solidFill>
                <a:latin typeface="Twinkl" pitchFamily="2" charset="0"/>
              </a:rPr>
              <a:t>Friday</a:t>
            </a:r>
            <a:r>
              <a:rPr lang="en-GB" sz="950" dirty="0">
                <a:latin typeface="Twinkl" pitchFamily="2" charset="0"/>
              </a:rPr>
              <a:t>- </a:t>
            </a:r>
            <a:r>
              <a:rPr lang="en-GB" sz="950" b="1" dirty="0">
                <a:latin typeface="Twinkl" pitchFamily="2" charset="0"/>
              </a:rPr>
              <a:t>Library </a:t>
            </a:r>
            <a:endParaRPr lang="en-GB" sz="950" dirty="0">
              <a:solidFill>
                <a:srgbClr val="00B050"/>
              </a:solidFill>
              <a:latin typeface="Twinkl" pitchFamily="2" charset="0"/>
            </a:endParaRPr>
          </a:p>
          <a:p>
            <a:endParaRPr lang="en-GB" sz="500" dirty="0">
              <a:latin typeface="Twinkl" pitchFamily="2" charset="0"/>
            </a:endParaRPr>
          </a:p>
          <a:p>
            <a:r>
              <a:rPr lang="en-GB" sz="950" b="1" dirty="0">
                <a:solidFill>
                  <a:srgbClr val="00B0F0"/>
                </a:solidFill>
                <a:latin typeface="Twinkl" pitchFamily="2" charset="0"/>
              </a:rPr>
              <a:t>Friday 26</a:t>
            </a:r>
            <a:r>
              <a:rPr lang="en-GB" sz="950" b="1" baseline="30000" dirty="0">
                <a:solidFill>
                  <a:srgbClr val="00B0F0"/>
                </a:solidFill>
                <a:latin typeface="Twinkl" pitchFamily="2" charset="0"/>
              </a:rPr>
              <a:t>th</a:t>
            </a:r>
            <a:r>
              <a:rPr lang="en-GB" sz="950" b="1" dirty="0">
                <a:solidFill>
                  <a:srgbClr val="00B0F0"/>
                </a:solidFill>
                <a:latin typeface="Twinkl" pitchFamily="2" charset="0"/>
              </a:rPr>
              <a:t> Sept </a:t>
            </a:r>
            <a:r>
              <a:rPr lang="en-GB" sz="950" dirty="0">
                <a:latin typeface="Twinkl" pitchFamily="2" charset="0"/>
              </a:rPr>
              <a:t>European Day of Languages</a:t>
            </a:r>
          </a:p>
          <a:p>
            <a:r>
              <a:rPr lang="en-GB" sz="950" b="1">
                <a:solidFill>
                  <a:srgbClr val="00B0F0"/>
                </a:solidFill>
                <a:latin typeface="Twinkl" pitchFamily="2" charset="0"/>
              </a:rPr>
              <a:t>Thurs 1</a:t>
            </a:r>
            <a:r>
              <a:rPr lang="en-GB" sz="950" b="1" baseline="30000">
                <a:solidFill>
                  <a:srgbClr val="00B0F0"/>
                </a:solidFill>
                <a:latin typeface="Twinkl" pitchFamily="2" charset="0"/>
              </a:rPr>
              <a:t>st</a:t>
            </a:r>
            <a:r>
              <a:rPr lang="en-GB" sz="950" b="1">
                <a:solidFill>
                  <a:srgbClr val="00B0F0"/>
                </a:solidFill>
                <a:latin typeface="Twinkl" pitchFamily="2" charset="0"/>
              </a:rPr>
              <a:t> Oct </a:t>
            </a:r>
            <a:r>
              <a:rPr lang="en-GB" sz="950">
                <a:latin typeface="Twinkl" pitchFamily="2" charset="0"/>
              </a:rPr>
              <a:t>Alnwick Castle Trip </a:t>
            </a:r>
            <a:endParaRPr lang="en-GB" sz="950" b="1">
              <a:solidFill>
                <a:srgbClr val="00B0F0"/>
              </a:solidFill>
              <a:latin typeface="Twinkl" pitchFamily="2" charset="0"/>
            </a:endParaRPr>
          </a:p>
          <a:p>
            <a:endParaRPr lang="en-GB" sz="950" dirty="0">
              <a:latin typeface="Twinkl" pitchFamily="2" charset="0"/>
            </a:endParaRPr>
          </a:p>
          <a:p>
            <a:endParaRPr lang="en-GB" sz="950" dirty="0">
              <a:latin typeface="Twinkl" pitchFamily="2" charset="0"/>
            </a:endParaRPr>
          </a:p>
        </p:txBody>
      </p:sp>
      <p:sp>
        <p:nvSpPr>
          <p:cNvPr id="8" name="TextBox 7"/>
          <p:cNvSpPr txBox="1"/>
          <p:nvPr/>
        </p:nvSpPr>
        <p:spPr>
          <a:xfrm>
            <a:off x="272480" y="4581128"/>
            <a:ext cx="1944216" cy="523220"/>
          </a:xfrm>
          <a:prstGeom prst="rect">
            <a:avLst/>
          </a:prstGeom>
          <a:noFill/>
        </p:spPr>
        <p:txBody>
          <a:bodyPr wrap="square" rtlCol="0">
            <a:spAutoFit/>
          </a:bodyPr>
          <a:lstStyle/>
          <a:p>
            <a:r>
              <a:rPr lang="en-GB" sz="1400" b="1" u="sng" dirty="0">
                <a:latin typeface="Twinkl" pitchFamily="2" charset="0"/>
              </a:rPr>
              <a:t>Things to </a:t>
            </a:r>
          </a:p>
          <a:p>
            <a:r>
              <a:rPr lang="en-GB" sz="1400" b="1" u="sng" dirty="0">
                <a:latin typeface="Twinkl" pitchFamily="2" charset="0"/>
              </a:rPr>
              <a:t>remember:</a:t>
            </a:r>
          </a:p>
        </p:txBody>
      </p:sp>
      <p:sp>
        <p:nvSpPr>
          <p:cNvPr id="11" name="Rectangle 10"/>
          <p:cNvSpPr/>
          <p:nvPr/>
        </p:nvSpPr>
        <p:spPr>
          <a:xfrm>
            <a:off x="200472" y="116632"/>
            <a:ext cx="6768752" cy="1152128"/>
          </a:xfrm>
          <a:prstGeom prst="rect">
            <a:avLst/>
          </a:prstGeom>
          <a:solidFill>
            <a:schemeClr val="accent5">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tx2">
                    <a:lumMod val="60000"/>
                    <a:lumOff val="40000"/>
                  </a:schemeClr>
                </a:solidFill>
                <a:latin typeface="Twinkl" pitchFamily="2" charset="0"/>
              </a:rPr>
              <a:t>Dear Parents,</a:t>
            </a:r>
          </a:p>
          <a:p>
            <a:pPr algn="ctr"/>
            <a:r>
              <a:rPr lang="en-GB" sz="1100" dirty="0">
                <a:solidFill>
                  <a:schemeClr val="tx2">
                    <a:lumMod val="60000"/>
                    <a:lumOff val="40000"/>
                  </a:schemeClr>
                </a:solidFill>
                <a:latin typeface="Twinkl" pitchFamily="2" charset="0"/>
              </a:rPr>
              <a:t>This half term our topic is all about castles, following on from KS1 to consider the successful defences, key features and where they are located around the country. They will visit Alnwick Castle, in contrast to Warkworth, learning about he Percy Family, it’s impenetrable barbican and life in medieval times. Meanwhile, they will focus on rocks and weathering in Science whilst designing a cast of arms in DT.  </a:t>
            </a:r>
          </a:p>
          <a:p>
            <a:pPr algn="ctr"/>
            <a:r>
              <a:rPr lang="en-GB" sz="1100" b="1" dirty="0">
                <a:solidFill>
                  <a:schemeClr val="tx2">
                    <a:lumMod val="60000"/>
                    <a:lumOff val="40000"/>
                  </a:schemeClr>
                </a:solidFill>
                <a:latin typeface="Twinkl" pitchFamily="2" charset="0"/>
              </a:rPr>
              <a:t>Mrs Chapman</a:t>
            </a:r>
          </a:p>
        </p:txBody>
      </p:sp>
      <p:sp>
        <p:nvSpPr>
          <p:cNvPr id="12" name="Rectangle 11"/>
          <p:cNvSpPr/>
          <p:nvPr/>
        </p:nvSpPr>
        <p:spPr>
          <a:xfrm>
            <a:off x="7329264" y="116632"/>
            <a:ext cx="2391816" cy="655272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u="sng" dirty="0">
              <a:solidFill>
                <a:schemeClr val="tx2">
                  <a:lumMod val="60000"/>
                  <a:lumOff val="40000"/>
                </a:schemeClr>
              </a:solidFill>
              <a:latin typeface="Twinkl" pitchFamily="2" charset="0"/>
            </a:endParaRPr>
          </a:p>
          <a:p>
            <a:pPr algn="ctr"/>
            <a:endParaRPr lang="en-GB" sz="1600" b="1" u="sng" dirty="0">
              <a:solidFill>
                <a:schemeClr val="tx2">
                  <a:lumMod val="60000"/>
                  <a:lumOff val="40000"/>
                </a:schemeClr>
              </a:solidFill>
              <a:latin typeface="Twinkl" pitchFamily="2" charset="0"/>
            </a:endParaRPr>
          </a:p>
          <a:p>
            <a:pPr algn="ctr"/>
            <a:endParaRPr lang="en-GB" sz="1600" b="1" u="sng" dirty="0">
              <a:solidFill>
                <a:schemeClr val="tx2">
                  <a:lumMod val="60000"/>
                  <a:lumOff val="40000"/>
                </a:schemeClr>
              </a:solidFill>
              <a:latin typeface="Twinkl" pitchFamily="2" charset="0"/>
            </a:endParaRPr>
          </a:p>
          <a:p>
            <a:pPr algn="ctr"/>
            <a:r>
              <a:rPr lang="en-GB" sz="1600" b="1" u="sng" dirty="0">
                <a:solidFill>
                  <a:schemeClr val="tx2">
                    <a:lumMod val="60000"/>
                    <a:lumOff val="40000"/>
                  </a:schemeClr>
                </a:solidFill>
                <a:latin typeface="Twinkl" pitchFamily="2" charset="0"/>
              </a:rPr>
              <a:t>Useful words</a:t>
            </a:r>
          </a:p>
          <a:p>
            <a:pPr algn="ctr"/>
            <a:endParaRPr lang="en-GB" sz="700"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arrow loop </a:t>
            </a:r>
            <a:r>
              <a:rPr lang="en-GB" sz="1200" dirty="0">
                <a:solidFill>
                  <a:schemeClr val="tx2">
                    <a:lumMod val="60000"/>
                    <a:lumOff val="40000"/>
                  </a:schemeClr>
                </a:solidFill>
                <a:latin typeface="Twinkl" pitchFamily="2" charset="0"/>
              </a:rPr>
              <a:t>– a narrow slip cut in the wall to fire arrows</a:t>
            </a:r>
          </a:p>
          <a:p>
            <a:pPr algn="ctr"/>
            <a:endParaRPr lang="en-GB" sz="900"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bailey</a:t>
            </a:r>
            <a:r>
              <a:rPr lang="en-GB" sz="1200" dirty="0">
                <a:solidFill>
                  <a:schemeClr val="tx2">
                    <a:lumMod val="60000"/>
                    <a:lumOff val="40000"/>
                  </a:schemeClr>
                </a:solidFill>
                <a:latin typeface="Twinkl" pitchFamily="2" charset="0"/>
              </a:rPr>
              <a:t>– a courtyard or area of land within the castle . </a:t>
            </a:r>
          </a:p>
          <a:p>
            <a:pPr algn="ctr"/>
            <a:endParaRPr lang="en-GB" sz="900" b="1"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barbican </a:t>
            </a:r>
            <a:r>
              <a:rPr lang="en-GB" sz="1200" dirty="0">
                <a:solidFill>
                  <a:schemeClr val="tx2">
                    <a:lumMod val="60000"/>
                    <a:lumOff val="40000"/>
                  </a:schemeClr>
                </a:solidFill>
                <a:latin typeface="Twinkl" pitchFamily="2" charset="0"/>
              </a:rPr>
              <a:t>– an outer defence of a castle before the gatehouse </a:t>
            </a:r>
          </a:p>
          <a:p>
            <a:pPr algn="ctr"/>
            <a:endParaRPr lang="en-GB" sz="900" b="1"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battlement - </a:t>
            </a:r>
            <a:r>
              <a:rPr lang="en-GB" sz="1200" dirty="0">
                <a:solidFill>
                  <a:schemeClr val="tx2">
                    <a:lumMod val="60000"/>
                    <a:lumOff val="40000"/>
                  </a:schemeClr>
                </a:solidFill>
                <a:latin typeface="Twinkl" pitchFamily="2" charset="0"/>
              </a:rPr>
              <a:t>a narrow wall built along the outer edge of the wall walk </a:t>
            </a:r>
          </a:p>
          <a:p>
            <a:pPr algn="ctr"/>
            <a:endParaRPr lang="en-GB" sz="900"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curtain wall  </a:t>
            </a:r>
            <a:r>
              <a:rPr lang="en-GB" sz="1200" dirty="0">
                <a:solidFill>
                  <a:schemeClr val="tx2">
                    <a:lumMod val="60000"/>
                    <a:lumOff val="40000"/>
                  </a:schemeClr>
                </a:solidFill>
                <a:latin typeface="Twinkl" pitchFamily="2" charset="0"/>
              </a:rPr>
              <a:t>– outer wall of a castle linking towers and gates to form an enclosure </a:t>
            </a:r>
          </a:p>
          <a:p>
            <a:pPr algn="ctr"/>
            <a:endParaRPr lang="en-GB" sz="900" b="1"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drawbridge</a:t>
            </a:r>
            <a:r>
              <a:rPr lang="en-GB" sz="1200" dirty="0">
                <a:solidFill>
                  <a:schemeClr val="tx2">
                    <a:lumMod val="60000"/>
                    <a:lumOff val="40000"/>
                  </a:schemeClr>
                </a:solidFill>
                <a:latin typeface="Twinkl" pitchFamily="2" charset="0"/>
              </a:rPr>
              <a:t>– a heavy timber platform built to span a moat that could be raised </a:t>
            </a:r>
          </a:p>
          <a:p>
            <a:pPr algn="ctr"/>
            <a:endParaRPr lang="en-GB" sz="900"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keep</a:t>
            </a:r>
            <a:r>
              <a:rPr lang="en-GB" sz="1200" dirty="0">
                <a:solidFill>
                  <a:schemeClr val="tx2">
                    <a:lumMod val="60000"/>
                    <a:lumOff val="40000"/>
                  </a:schemeClr>
                </a:solidFill>
                <a:latin typeface="Twinkl" pitchFamily="2" charset="0"/>
              </a:rPr>
              <a:t>–the inner stronghold of a castle </a:t>
            </a:r>
          </a:p>
          <a:p>
            <a:pPr algn="ctr"/>
            <a:endParaRPr lang="en-GB" sz="900"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moat</a:t>
            </a:r>
            <a:r>
              <a:rPr lang="en-GB" sz="1200" dirty="0">
                <a:solidFill>
                  <a:schemeClr val="tx2">
                    <a:lumMod val="60000"/>
                    <a:lumOff val="40000"/>
                  </a:schemeClr>
                </a:solidFill>
                <a:latin typeface="Twinkl" pitchFamily="2" charset="0"/>
              </a:rPr>
              <a:t>– a ditch surrounding a castle, either filled with water or dry</a:t>
            </a:r>
          </a:p>
          <a:p>
            <a:pPr algn="ctr"/>
            <a:endParaRPr lang="en-GB" sz="900" b="1"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portcullis – </a:t>
            </a:r>
            <a:r>
              <a:rPr lang="en-GB" sz="1200" dirty="0">
                <a:solidFill>
                  <a:schemeClr val="tx2">
                    <a:lumMod val="60000"/>
                    <a:lumOff val="40000"/>
                  </a:schemeClr>
                </a:solidFill>
                <a:latin typeface="Twinkl" pitchFamily="2" charset="0"/>
              </a:rPr>
              <a:t>vertical sliding wooden grille with iron in front of a gateway</a:t>
            </a:r>
          </a:p>
          <a:p>
            <a:pPr algn="ctr"/>
            <a:endParaRPr lang="en-GB" sz="800" dirty="0">
              <a:solidFill>
                <a:schemeClr val="tx2">
                  <a:lumMod val="60000"/>
                  <a:lumOff val="40000"/>
                </a:schemeClr>
              </a:solidFill>
              <a:latin typeface="Twinkl" pitchFamily="2" charset="0"/>
            </a:endParaRPr>
          </a:p>
          <a:p>
            <a:pPr algn="ctr"/>
            <a:r>
              <a:rPr lang="en-GB" sz="1200" b="1" dirty="0">
                <a:solidFill>
                  <a:schemeClr val="tx2">
                    <a:lumMod val="60000"/>
                    <a:lumOff val="40000"/>
                  </a:schemeClr>
                </a:solidFill>
                <a:latin typeface="Twinkl" pitchFamily="2" charset="0"/>
              </a:rPr>
              <a:t>turret</a:t>
            </a:r>
            <a:r>
              <a:rPr lang="en-GB" sz="1200" dirty="0">
                <a:solidFill>
                  <a:schemeClr val="tx2">
                    <a:lumMod val="60000"/>
                    <a:lumOff val="40000"/>
                  </a:schemeClr>
                </a:solidFill>
                <a:latin typeface="Twinkl" pitchFamily="2" charset="0"/>
              </a:rPr>
              <a:t>– small tower rising above usually used as a lookout point. </a:t>
            </a:r>
          </a:p>
          <a:p>
            <a:pPr algn="ctr"/>
            <a:endParaRPr lang="en-GB" sz="1300" dirty="0">
              <a:solidFill>
                <a:schemeClr val="tx2">
                  <a:lumMod val="60000"/>
                  <a:lumOff val="40000"/>
                </a:schemeClr>
              </a:solidFill>
              <a:latin typeface="Twinkl" pitchFamily="2" charset="0"/>
            </a:endParaRPr>
          </a:p>
          <a:p>
            <a:pPr algn="ctr"/>
            <a:endParaRPr lang="en-GB" sz="1300" dirty="0">
              <a:solidFill>
                <a:schemeClr val="tx2">
                  <a:lumMod val="60000"/>
                  <a:lumOff val="40000"/>
                </a:schemeClr>
              </a:solidFill>
              <a:latin typeface="Twinkl" pitchFamily="2" charset="0"/>
            </a:endParaRPr>
          </a:p>
          <a:p>
            <a:pPr algn="ctr"/>
            <a:endParaRPr lang="en-GB" sz="1600" dirty="0">
              <a:solidFill>
                <a:schemeClr val="tx2">
                  <a:lumMod val="60000"/>
                  <a:lumOff val="40000"/>
                </a:schemeClr>
              </a:solidFill>
              <a:latin typeface="Twinkl" pitchFamily="2" charset="0"/>
            </a:endParaRPr>
          </a:p>
          <a:p>
            <a:pPr algn="ctr"/>
            <a:endParaRPr lang="en-GB" sz="1100" b="1" dirty="0">
              <a:solidFill>
                <a:schemeClr val="tx2">
                  <a:lumMod val="60000"/>
                  <a:lumOff val="40000"/>
                </a:schemeClr>
              </a:solidFill>
              <a:latin typeface="Twinkl" pitchFamily="2" charset="0"/>
            </a:endParaRPr>
          </a:p>
          <a:p>
            <a:pPr algn="ctr"/>
            <a:endParaRPr lang="en-GB" b="1" u="sng" dirty="0">
              <a:solidFill>
                <a:schemeClr val="tx2">
                  <a:lumMod val="60000"/>
                  <a:lumOff val="40000"/>
                </a:schemeClr>
              </a:solidFill>
              <a:latin typeface="Twinkl" pitchFamily="2" charset="0"/>
            </a:endParaRPr>
          </a:p>
        </p:txBody>
      </p:sp>
      <p:sp>
        <p:nvSpPr>
          <p:cNvPr id="13" name="Rounded Rectangle 12"/>
          <p:cNvSpPr/>
          <p:nvPr/>
        </p:nvSpPr>
        <p:spPr>
          <a:xfrm>
            <a:off x="2432720" y="3977680"/>
            <a:ext cx="2736304" cy="432048"/>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Bookman Old Style" pitchFamily="18" charset="0"/>
              </a:rPr>
              <a:t>Autumn 1</a:t>
            </a:r>
          </a:p>
        </p:txBody>
      </p:sp>
      <p:sp>
        <p:nvSpPr>
          <p:cNvPr id="14" name="Rounded Rectangle 13"/>
          <p:cNvSpPr/>
          <p:nvPr/>
        </p:nvSpPr>
        <p:spPr>
          <a:xfrm>
            <a:off x="2576736" y="1484784"/>
            <a:ext cx="1728192" cy="576064"/>
          </a:xfrm>
          <a:prstGeom prst="roundRect">
            <a:avLst>
              <a:gd name="adj" fmla="val 2301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Twinkl" pitchFamily="2" charset="0"/>
              </a:rPr>
              <a:t>What mechanism is used to lift and lower a </a:t>
            </a:r>
            <a:r>
              <a:rPr lang="en-GB" sz="1000" b="1" dirty="0">
                <a:solidFill>
                  <a:srgbClr val="00B0F0"/>
                </a:solidFill>
                <a:latin typeface="Twinkl" pitchFamily="2" charset="0"/>
              </a:rPr>
              <a:t>drawbridge</a:t>
            </a:r>
            <a:r>
              <a:rPr lang="en-GB" sz="1000" dirty="0">
                <a:solidFill>
                  <a:schemeClr val="tx1"/>
                </a:solidFill>
                <a:latin typeface="Twinkl" pitchFamily="2" charset="0"/>
              </a:rPr>
              <a:t>? </a:t>
            </a:r>
          </a:p>
        </p:txBody>
      </p:sp>
      <p:sp>
        <p:nvSpPr>
          <p:cNvPr id="15" name="Rounded Rectangle 14"/>
          <p:cNvSpPr/>
          <p:nvPr/>
        </p:nvSpPr>
        <p:spPr>
          <a:xfrm>
            <a:off x="4592960" y="1484784"/>
            <a:ext cx="1584176" cy="648072"/>
          </a:xfrm>
          <a:prstGeom prst="roundRect">
            <a:avLst>
              <a:gd name="adj" fmla="val 2301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Twinkl" pitchFamily="2" charset="0"/>
              </a:rPr>
              <a:t>Who lived in the </a:t>
            </a:r>
            <a:r>
              <a:rPr lang="en-GB" sz="1000" b="1" dirty="0">
                <a:solidFill>
                  <a:srgbClr val="00B0F0"/>
                </a:solidFill>
                <a:latin typeface="Twinkl" pitchFamily="2" charset="0"/>
              </a:rPr>
              <a:t>keep </a:t>
            </a:r>
            <a:r>
              <a:rPr lang="en-GB" sz="1000" dirty="0">
                <a:solidFill>
                  <a:schemeClr val="tx1"/>
                </a:solidFill>
                <a:latin typeface="Twinkl" pitchFamily="2" charset="0"/>
              </a:rPr>
              <a:t>, why does it have that name? </a:t>
            </a:r>
          </a:p>
        </p:txBody>
      </p:sp>
      <p:sp>
        <p:nvSpPr>
          <p:cNvPr id="22" name="Rounded Rectangle 21"/>
          <p:cNvSpPr/>
          <p:nvPr/>
        </p:nvSpPr>
        <p:spPr>
          <a:xfrm>
            <a:off x="5457056" y="2348880"/>
            <a:ext cx="1584176" cy="576064"/>
          </a:xfrm>
          <a:prstGeom prst="roundRect">
            <a:avLst>
              <a:gd name="adj" fmla="val 2301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Twinkl" pitchFamily="2" charset="0"/>
              </a:rPr>
              <a:t>How did the </a:t>
            </a:r>
            <a:r>
              <a:rPr lang="en-GB" sz="1000" b="1" dirty="0">
                <a:solidFill>
                  <a:srgbClr val="00B0F0"/>
                </a:solidFill>
                <a:latin typeface="Twinkl" pitchFamily="2" charset="0"/>
              </a:rPr>
              <a:t>arrow loops </a:t>
            </a:r>
            <a:r>
              <a:rPr lang="en-GB" sz="1000" dirty="0">
                <a:solidFill>
                  <a:schemeClr val="tx1"/>
                </a:solidFill>
                <a:latin typeface="Twinkl" pitchFamily="2" charset="0"/>
              </a:rPr>
              <a:t>help protect against attack?  </a:t>
            </a:r>
            <a:endParaRPr lang="en-GB" sz="1000" b="1" dirty="0">
              <a:solidFill>
                <a:srgbClr val="00B0F0"/>
              </a:solidFill>
              <a:latin typeface="Twinkl" pitchFamily="2" charset="0"/>
            </a:endParaRPr>
          </a:p>
        </p:txBody>
      </p:sp>
      <p:sp>
        <p:nvSpPr>
          <p:cNvPr id="23" name="Rounded Rectangle 22"/>
          <p:cNvSpPr/>
          <p:nvPr/>
        </p:nvSpPr>
        <p:spPr>
          <a:xfrm>
            <a:off x="5457056" y="2996952"/>
            <a:ext cx="1584176" cy="648072"/>
          </a:xfrm>
          <a:prstGeom prst="roundRect">
            <a:avLst>
              <a:gd name="adj" fmla="val 2301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Twinkl" pitchFamily="2" charset="0"/>
              </a:rPr>
              <a:t>Why would the </a:t>
            </a:r>
            <a:r>
              <a:rPr lang="en-GB" sz="1000" b="1" dirty="0">
                <a:solidFill>
                  <a:srgbClr val="00B0F0"/>
                </a:solidFill>
                <a:latin typeface="Twinkl" pitchFamily="2" charset="0"/>
              </a:rPr>
              <a:t>turrets</a:t>
            </a:r>
            <a:r>
              <a:rPr lang="en-GB" sz="1000" dirty="0">
                <a:solidFill>
                  <a:schemeClr val="tx1"/>
                </a:solidFill>
                <a:latin typeface="Twinkl" pitchFamily="2" charset="0"/>
              </a:rPr>
              <a:t> be positioned on corners of the castle? </a:t>
            </a:r>
          </a:p>
        </p:txBody>
      </p:sp>
      <p:sp>
        <p:nvSpPr>
          <p:cNvPr id="29" name="Rounded Rectangle 28"/>
          <p:cNvSpPr/>
          <p:nvPr/>
        </p:nvSpPr>
        <p:spPr>
          <a:xfrm>
            <a:off x="128464" y="1340768"/>
            <a:ext cx="2016224" cy="1224136"/>
          </a:xfrm>
          <a:prstGeom prst="roundRect">
            <a:avLst>
              <a:gd name="adj" fmla="val 2301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u="sng" dirty="0">
                <a:solidFill>
                  <a:schemeClr val="tx1"/>
                </a:solidFill>
                <a:latin typeface="Twinkl" pitchFamily="2" charset="0"/>
              </a:rPr>
              <a:t>Our recommended read:</a:t>
            </a:r>
          </a:p>
          <a:p>
            <a:pPr algn="ctr"/>
            <a:r>
              <a:rPr lang="en-GB" sz="1000" dirty="0">
                <a:solidFill>
                  <a:schemeClr val="tx1"/>
                </a:solidFill>
                <a:latin typeface="Twinkl" pitchFamily="2" charset="0"/>
              </a:rPr>
              <a:t>This half term ‘</a:t>
            </a:r>
            <a:r>
              <a:rPr lang="en-GB" sz="1000" b="1" dirty="0">
                <a:solidFill>
                  <a:schemeClr val="tx1"/>
                </a:solidFill>
                <a:latin typeface="Twinkl" pitchFamily="2" charset="0"/>
              </a:rPr>
              <a:t>Escape the medieval castle’ </a:t>
            </a:r>
            <a:r>
              <a:rPr lang="en-GB" sz="1000" dirty="0">
                <a:solidFill>
                  <a:schemeClr val="tx1"/>
                </a:solidFill>
                <a:latin typeface="Twinkl" pitchFamily="2" charset="0"/>
              </a:rPr>
              <a:t>will be available at the library or in school for you to borrow and share at home. </a:t>
            </a:r>
          </a:p>
        </p:txBody>
      </p:sp>
      <p:pic>
        <p:nvPicPr>
          <p:cNvPr id="11276" name="Picture 12" descr="undefined"/>
          <p:cNvPicPr>
            <a:picLocks noChangeAspect="1" noChangeArrowheads="1"/>
          </p:cNvPicPr>
          <p:nvPr/>
        </p:nvPicPr>
        <p:blipFill>
          <a:blip r:embed="rId3" cstate="print"/>
          <a:stretch>
            <a:fillRect/>
          </a:stretch>
        </p:blipFill>
        <p:spPr bwMode="auto">
          <a:xfrm rot="20651643">
            <a:off x="600430" y="2774453"/>
            <a:ext cx="1220923" cy="1520048"/>
          </a:xfrm>
          <a:prstGeom prst="rect">
            <a:avLst/>
          </a:prstGeom>
          <a:ln>
            <a:noFill/>
          </a:ln>
          <a:effectLst>
            <a:outerShdw blurRad="292100" dist="139700" dir="2700000" algn="tl" rotWithShape="0">
              <a:srgbClr val="333333">
                <a:alpha val="65000"/>
              </a:srgbClr>
            </a:outerShdw>
          </a:effectLst>
        </p:spPr>
      </p:pic>
      <p:sp>
        <p:nvSpPr>
          <p:cNvPr id="30" name="Rounded Rectangle 29"/>
          <p:cNvSpPr/>
          <p:nvPr/>
        </p:nvSpPr>
        <p:spPr>
          <a:xfrm>
            <a:off x="5457056" y="3789040"/>
            <a:ext cx="1584176" cy="576064"/>
          </a:xfrm>
          <a:prstGeom prst="roundRect">
            <a:avLst>
              <a:gd name="adj" fmla="val 23016"/>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Twinkl" pitchFamily="2" charset="0"/>
              </a:rPr>
              <a:t>How was the </a:t>
            </a:r>
            <a:r>
              <a:rPr lang="en-GB" sz="1000" b="1" dirty="0">
                <a:solidFill>
                  <a:srgbClr val="00B0F0"/>
                </a:solidFill>
                <a:latin typeface="Twinkl" pitchFamily="2" charset="0"/>
              </a:rPr>
              <a:t>barbican </a:t>
            </a:r>
            <a:r>
              <a:rPr lang="en-GB" sz="1000" dirty="0">
                <a:solidFill>
                  <a:schemeClr val="tx1"/>
                </a:solidFill>
                <a:latin typeface="Twinkl" pitchFamily="2" charset="0"/>
              </a:rPr>
              <a:t> act as the first line of defence? </a:t>
            </a:r>
          </a:p>
        </p:txBody>
      </p:sp>
      <p:sp>
        <p:nvSpPr>
          <p:cNvPr id="31" name="Rectangle 30"/>
          <p:cNvSpPr/>
          <p:nvPr/>
        </p:nvSpPr>
        <p:spPr>
          <a:xfrm>
            <a:off x="2504728" y="5733256"/>
            <a:ext cx="1440160" cy="93610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u="sng" dirty="0">
                <a:solidFill>
                  <a:srgbClr val="00B0F0"/>
                </a:solidFill>
                <a:latin typeface="Twinkl" pitchFamily="2" charset="0"/>
              </a:rPr>
              <a:t>Battering Ram </a:t>
            </a:r>
          </a:p>
          <a:p>
            <a:pPr algn="ctr"/>
            <a:r>
              <a:rPr lang="en-GB" sz="850" dirty="0">
                <a:solidFill>
                  <a:schemeClr val="tx1"/>
                </a:solidFill>
                <a:latin typeface="Twinkl" pitchFamily="2" charset="0"/>
              </a:rPr>
              <a:t>These would be wheeled up to the doors or the corners of a the castle to knock tem down. </a:t>
            </a:r>
          </a:p>
        </p:txBody>
      </p:sp>
      <p:sp>
        <p:nvSpPr>
          <p:cNvPr id="32" name="Rectangle 31"/>
          <p:cNvSpPr/>
          <p:nvPr/>
        </p:nvSpPr>
        <p:spPr>
          <a:xfrm>
            <a:off x="4016896" y="5733256"/>
            <a:ext cx="1584176" cy="93610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u="sng" dirty="0">
                <a:solidFill>
                  <a:srgbClr val="00B0F0"/>
                </a:solidFill>
                <a:latin typeface="Twinkl" pitchFamily="2" charset="0"/>
              </a:rPr>
              <a:t>Ladders </a:t>
            </a:r>
          </a:p>
          <a:p>
            <a:pPr algn="ctr"/>
            <a:r>
              <a:rPr lang="en-GB" sz="800" dirty="0">
                <a:solidFill>
                  <a:schemeClr val="tx1"/>
                </a:solidFill>
                <a:latin typeface="Twinkl" pitchFamily="2" charset="0"/>
              </a:rPr>
              <a:t>The invaders would lean the ladders up against the walls of the castle or fortress and climb up in order to infiltrate and attack </a:t>
            </a:r>
          </a:p>
        </p:txBody>
      </p:sp>
      <p:sp>
        <p:nvSpPr>
          <p:cNvPr id="33" name="Rectangle 32"/>
          <p:cNvSpPr/>
          <p:nvPr/>
        </p:nvSpPr>
        <p:spPr>
          <a:xfrm>
            <a:off x="5673080" y="5733256"/>
            <a:ext cx="1584176" cy="93610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b="1" u="sng" dirty="0">
                <a:solidFill>
                  <a:srgbClr val="00B0F0"/>
                </a:solidFill>
                <a:latin typeface="Twinkl" pitchFamily="2" charset="0"/>
              </a:rPr>
              <a:t>Catapult </a:t>
            </a:r>
          </a:p>
          <a:p>
            <a:pPr algn="ctr"/>
            <a:r>
              <a:rPr lang="en-GB" sz="800" dirty="0">
                <a:solidFill>
                  <a:schemeClr val="tx1"/>
                </a:solidFill>
                <a:latin typeface="Twinkl" pitchFamily="2" charset="0"/>
              </a:rPr>
              <a:t>This used a series of tightened ropes to cause a throwing arm to hurl a rock, stone or other projectile at a castle wall. </a:t>
            </a:r>
          </a:p>
          <a:p>
            <a:pPr algn="ctr"/>
            <a:endParaRPr lang="en-GB" sz="800" dirty="0">
              <a:solidFill>
                <a:schemeClr val="tx1"/>
              </a:solidFill>
              <a:latin typeface="Twinkl" pitchFamily="2" charset="0"/>
            </a:endParaRPr>
          </a:p>
        </p:txBody>
      </p:sp>
      <p:sp>
        <p:nvSpPr>
          <p:cNvPr id="2" name="AutoShape 2" descr="Free Cartoon Castle Cliparts, Download Free Cartoon Castle Cliparts png  images, Free ClipArts on Clipart Librar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noChangeArrowheads="1"/>
          </p:cNvPicPr>
          <p:nvPr/>
        </p:nvPicPr>
        <p:blipFill>
          <a:blip r:embed="rId4" cstate="print"/>
          <a:stretch>
            <a:fillRect/>
          </a:stretch>
        </p:blipFill>
        <p:spPr bwMode="auto">
          <a:xfrm>
            <a:off x="2504728" y="2276872"/>
            <a:ext cx="2317809" cy="1548110"/>
          </a:xfrm>
          <a:prstGeom prst="rect">
            <a:avLst/>
          </a:prstGeom>
          <a:ln>
            <a:noFill/>
          </a:ln>
          <a:effectLst>
            <a:softEdge rad="112500"/>
          </a:effectLst>
        </p:spPr>
      </p:pic>
      <p:pic>
        <p:nvPicPr>
          <p:cNvPr id="1027" name="Picture 3"/>
          <p:cNvPicPr>
            <a:picLocks noChangeAspect="1" noChangeArrowheads="1"/>
          </p:cNvPicPr>
          <p:nvPr/>
        </p:nvPicPr>
        <p:blipFill>
          <a:blip r:embed="rId5" cstate="print"/>
          <a:stretch>
            <a:fillRect/>
          </a:stretch>
        </p:blipFill>
        <p:spPr bwMode="auto">
          <a:xfrm>
            <a:off x="6321152" y="1412776"/>
            <a:ext cx="771884" cy="7641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0" name="Picture 6" descr="Prehensile Tail Stock Illustrations – 110 Prehensile Tail Stock  Illustrations, Vectors &amp; Clipart - Dreamstime"/>
          <p:cNvPicPr>
            <a:picLocks noChangeAspect="1" noChangeArrowheads="1"/>
          </p:cNvPicPr>
          <p:nvPr/>
        </p:nvPicPr>
        <p:blipFill>
          <a:blip r:embed="rId6" cstate="print"/>
          <a:stretch>
            <a:fillRect/>
          </a:stretch>
        </p:blipFill>
        <p:spPr bwMode="auto">
          <a:xfrm>
            <a:off x="2864768" y="4725144"/>
            <a:ext cx="822278" cy="822278"/>
          </a:xfrm>
          <a:prstGeom prst="rect">
            <a:avLst/>
          </a:prstGeom>
          <a:ln>
            <a:noFill/>
          </a:ln>
          <a:effectLst>
            <a:outerShdw blurRad="292100" dist="139700" dir="2700000" algn="tl" rotWithShape="0">
              <a:srgbClr val="333333">
                <a:alpha val="65000"/>
              </a:srgbClr>
            </a:outerShdw>
          </a:effectLst>
        </p:spPr>
      </p:pic>
      <p:pic>
        <p:nvPicPr>
          <p:cNvPr id="1032" name="Picture 8" descr="Palm Oil Tree Png Download - Clip Art Palm Oil, Transparent Png ,  Transparent Png Image - PNGitem"/>
          <p:cNvPicPr>
            <a:picLocks noChangeAspect="1" noChangeArrowheads="1"/>
          </p:cNvPicPr>
          <p:nvPr/>
        </p:nvPicPr>
        <p:blipFill>
          <a:blip r:embed="rId7" cstate="print"/>
          <a:stretch>
            <a:fillRect/>
          </a:stretch>
        </p:blipFill>
        <p:spPr bwMode="auto">
          <a:xfrm>
            <a:off x="5889104" y="4797152"/>
            <a:ext cx="1080120" cy="718770"/>
          </a:xfrm>
          <a:prstGeom prst="rect">
            <a:avLst/>
          </a:prstGeom>
          <a:ln>
            <a:noFill/>
          </a:ln>
          <a:effectLst>
            <a:outerShdw blurRad="292100" dist="139700" dir="2700000" algn="tl" rotWithShape="0">
              <a:srgbClr val="333333">
                <a:alpha val="65000"/>
              </a:srgbClr>
            </a:outerShdw>
          </a:effectLst>
        </p:spPr>
      </p:pic>
      <p:pic>
        <p:nvPicPr>
          <p:cNvPr id="1036" name="Picture 12" descr="Firefly Stock Illustrations – 3,543 Firefly Stock Illustrations, Vectors &amp;  Clipart - Dreamstime"/>
          <p:cNvPicPr>
            <a:picLocks noChangeAspect="1" noChangeArrowheads="1"/>
          </p:cNvPicPr>
          <p:nvPr/>
        </p:nvPicPr>
        <p:blipFill>
          <a:blip r:embed="rId8" cstate="print"/>
          <a:stretch>
            <a:fillRect/>
          </a:stretch>
        </p:blipFill>
        <p:spPr bwMode="auto">
          <a:xfrm>
            <a:off x="4304928" y="4797152"/>
            <a:ext cx="1035948" cy="76604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1750</TotalTime>
  <Words>409</Words>
  <Application>Microsoft Office PowerPoint</Application>
  <PresentationFormat>A4 Paper (210x297 mm)</PresentationFormat>
  <Paragraphs>52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Bookman Old Style</vt:lpstr>
      <vt:lpstr>Calibri</vt:lpstr>
      <vt:lpstr>Twinkl</vt:lpstr>
      <vt:lpstr>Office Theme</vt:lpstr>
      <vt:lpstr>PowerPoint Presentation</vt:lpstr>
    </vt:vector>
  </TitlesOfParts>
  <Company>Flex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ldarlow</dc:creator>
  <cp:lastModifiedBy>Mrs Chapman</cp:lastModifiedBy>
  <cp:revision>53</cp:revision>
  <dcterms:created xsi:type="dcterms:W3CDTF">2022-06-23T08:24:47Z</dcterms:created>
  <dcterms:modified xsi:type="dcterms:W3CDTF">2026-07-10T14:31:51Z</dcterms:modified>
</cp:coreProperties>
</file>