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9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1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E88EF6-A877-4E75-8D67-B56A694D66FD}" type="datetimeFigureOut">
              <a:rPr lang="en-GB" smtClean="0"/>
              <a:t>01/06/2026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3E74D-8D29-4FDB-8C7D-765B2B6A77D5}" type="slidenum">
              <a:rPr lang="en-GB" smtClean="0"/>
              <a:t>‹#›</a:t>
            </a:fld>
            <a:endParaRPr lang="en-GB"/>
          </a:p>
        </p:txBody>
      </p:sp>
    </p:spTree>
    <p:extLst>
      <p:ext uri="{BB962C8B-B14F-4D97-AF65-F5344CB8AC3E}">
        <p14:creationId xmlns:p14="http://schemas.microsoft.com/office/powerpoint/2010/main" val="205141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88EF6-A877-4E75-8D67-B56A694D66FD}" type="datetimeFigureOut">
              <a:rPr lang="en-GB" smtClean="0"/>
              <a:t>01/06/2026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3E74D-8D29-4FDB-8C7D-765B2B6A77D5}" type="slidenum">
              <a:rPr lang="en-GB" smtClean="0"/>
              <a:t>‹#›</a:t>
            </a:fld>
            <a:endParaRPr lang="en-GB"/>
          </a:p>
        </p:txBody>
      </p:sp>
    </p:spTree>
    <p:extLst>
      <p:ext uri="{BB962C8B-B14F-4D97-AF65-F5344CB8AC3E}">
        <p14:creationId xmlns:p14="http://schemas.microsoft.com/office/powerpoint/2010/main" val="208280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88EF6-A877-4E75-8D67-B56A694D66FD}" type="datetimeFigureOut">
              <a:rPr lang="en-GB" smtClean="0"/>
              <a:t>01/06/2026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3E74D-8D29-4FDB-8C7D-765B2B6A77D5}" type="slidenum">
              <a:rPr lang="en-GB" smtClean="0"/>
              <a:t>‹#›</a:t>
            </a:fld>
            <a:endParaRPr lang="en-GB"/>
          </a:p>
        </p:txBody>
      </p:sp>
    </p:spTree>
    <p:extLst>
      <p:ext uri="{BB962C8B-B14F-4D97-AF65-F5344CB8AC3E}">
        <p14:creationId xmlns:p14="http://schemas.microsoft.com/office/powerpoint/2010/main" val="11086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88EF6-A877-4E75-8D67-B56A694D66FD}" type="datetimeFigureOut">
              <a:rPr lang="en-GB" smtClean="0"/>
              <a:t>01/06/2026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3E74D-8D29-4FDB-8C7D-765B2B6A77D5}" type="slidenum">
              <a:rPr lang="en-GB" smtClean="0"/>
              <a:t>‹#›</a:t>
            </a:fld>
            <a:endParaRPr lang="en-GB"/>
          </a:p>
        </p:txBody>
      </p:sp>
    </p:spTree>
    <p:extLst>
      <p:ext uri="{BB962C8B-B14F-4D97-AF65-F5344CB8AC3E}">
        <p14:creationId xmlns:p14="http://schemas.microsoft.com/office/powerpoint/2010/main" val="36970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88EF6-A877-4E75-8D67-B56A694D66FD}" type="datetimeFigureOut">
              <a:rPr lang="en-GB" smtClean="0"/>
              <a:t>01/06/2026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3E74D-8D29-4FDB-8C7D-765B2B6A77D5}" type="slidenum">
              <a:rPr lang="en-GB" smtClean="0"/>
              <a:t>‹#›</a:t>
            </a:fld>
            <a:endParaRPr lang="en-GB"/>
          </a:p>
        </p:txBody>
      </p:sp>
    </p:spTree>
    <p:extLst>
      <p:ext uri="{BB962C8B-B14F-4D97-AF65-F5344CB8AC3E}">
        <p14:creationId xmlns:p14="http://schemas.microsoft.com/office/powerpoint/2010/main" val="364180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E88EF6-A877-4E75-8D67-B56A694D66FD}" type="datetimeFigureOut">
              <a:rPr lang="en-GB" smtClean="0"/>
              <a:t>01/06/2026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73E74D-8D29-4FDB-8C7D-765B2B6A77D5}" type="slidenum">
              <a:rPr lang="en-GB" smtClean="0"/>
              <a:t>‹#›</a:t>
            </a:fld>
            <a:endParaRPr lang="en-GB"/>
          </a:p>
        </p:txBody>
      </p:sp>
    </p:spTree>
    <p:extLst>
      <p:ext uri="{BB962C8B-B14F-4D97-AF65-F5344CB8AC3E}">
        <p14:creationId xmlns:p14="http://schemas.microsoft.com/office/powerpoint/2010/main" val="64407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88EF6-A877-4E75-8D67-B56A694D66FD}" type="datetimeFigureOut">
              <a:rPr lang="en-GB" smtClean="0"/>
              <a:t>01/06/2026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73E74D-8D29-4FDB-8C7D-765B2B6A77D5}" type="slidenum">
              <a:rPr lang="en-GB" smtClean="0"/>
              <a:t>‹#›</a:t>
            </a:fld>
            <a:endParaRPr lang="en-GB"/>
          </a:p>
        </p:txBody>
      </p:sp>
    </p:spTree>
    <p:extLst>
      <p:ext uri="{BB962C8B-B14F-4D97-AF65-F5344CB8AC3E}">
        <p14:creationId xmlns:p14="http://schemas.microsoft.com/office/powerpoint/2010/main" val="57339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E88EF6-A877-4E75-8D67-B56A694D66FD}" type="datetimeFigureOut">
              <a:rPr lang="en-GB" smtClean="0"/>
              <a:t>01/06/2026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73E74D-8D29-4FDB-8C7D-765B2B6A77D5}" type="slidenum">
              <a:rPr lang="en-GB" smtClean="0"/>
              <a:t>‹#›</a:t>
            </a:fld>
            <a:endParaRPr lang="en-GB"/>
          </a:p>
        </p:txBody>
      </p:sp>
    </p:spTree>
    <p:extLst>
      <p:ext uri="{BB962C8B-B14F-4D97-AF65-F5344CB8AC3E}">
        <p14:creationId xmlns:p14="http://schemas.microsoft.com/office/powerpoint/2010/main" val="287821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88EF6-A877-4E75-8D67-B56A694D66FD}" type="datetimeFigureOut">
              <a:rPr lang="en-GB" smtClean="0"/>
              <a:t>01/06/2026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73E74D-8D29-4FDB-8C7D-765B2B6A77D5}" type="slidenum">
              <a:rPr lang="en-GB" smtClean="0"/>
              <a:t>‹#›</a:t>
            </a:fld>
            <a:endParaRPr lang="en-GB"/>
          </a:p>
        </p:txBody>
      </p:sp>
    </p:spTree>
    <p:extLst>
      <p:ext uri="{BB962C8B-B14F-4D97-AF65-F5344CB8AC3E}">
        <p14:creationId xmlns:p14="http://schemas.microsoft.com/office/powerpoint/2010/main" val="222424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E88EF6-A877-4E75-8D67-B56A694D66FD}" type="datetimeFigureOut">
              <a:rPr lang="en-GB" smtClean="0"/>
              <a:t>01/06/2026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73E74D-8D29-4FDB-8C7D-765B2B6A77D5}" type="slidenum">
              <a:rPr lang="en-GB" smtClean="0"/>
              <a:t>‹#›</a:t>
            </a:fld>
            <a:endParaRPr lang="en-GB"/>
          </a:p>
        </p:txBody>
      </p:sp>
    </p:spTree>
    <p:extLst>
      <p:ext uri="{BB962C8B-B14F-4D97-AF65-F5344CB8AC3E}">
        <p14:creationId xmlns:p14="http://schemas.microsoft.com/office/powerpoint/2010/main" val="89354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E88EF6-A877-4E75-8D67-B56A694D66FD}" type="datetimeFigureOut">
              <a:rPr lang="en-GB" smtClean="0"/>
              <a:t>01/06/2026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73E74D-8D29-4FDB-8C7D-765B2B6A77D5}" type="slidenum">
              <a:rPr lang="en-GB" smtClean="0"/>
              <a:t>‹#›</a:t>
            </a:fld>
            <a:endParaRPr lang="en-GB"/>
          </a:p>
        </p:txBody>
      </p:sp>
    </p:spTree>
    <p:extLst>
      <p:ext uri="{BB962C8B-B14F-4D97-AF65-F5344CB8AC3E}">
        <p14:creationId xmlns:p14="http://schemas.microsoft.com/office/powerpoint/2010/main" val="24188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88EF6-A877-4E75-8D67-B56A694D66FD}" type="datetimeFigureOut">
              <a:rPr lang="en-GB" smtClean="0"/>
              <a:t>01/06/2026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3E74D-8D29-4FDB-8C7D-765B2B6A77D5}" type="slidenum">
              <a:rPr lang="en-GB" smtClean="0"/>
              <a:t>‹#›</a:t>
            </a:fld>
            <a:endParaRPr lang="en-GB"/>
          </a:p>
        </p:txBody>
      </p:sp>
    </p:spTree>
    <p:extLst>
      <p:ext uri="{BB962C8B-B14F-4D97-AF65-F5344CB8AC3E}">
        <p14:creationId xmlns:p14="http://schemas.microsoft.com/office/powerpoint/2010/main" val="3296486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8C47D546-019B-4F99-B4BD-1DDA8E0BFFFB}"/>
              </a:ext>
            </a:extLst>
          </p:cNvPr>
          <p:cNvCxnSpPr/>
          <p:nvPr/>
        </p:nvCxnSpPr>
        <p:spPr>
          <a:xfrm>
            <a:off x="7185248" y="55116"/>
            <a:ext cx="0" cy="654223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6A44846-6B9E-4576-BC10-A50C73EAC21B}"/>
              </a:ext>
            </a:extLst>
          </p:cNvPr>
          <p:cNvSpPr/>
          <p:nvPr/>
        </p:nvSpPr>
        <p:spPr>
          <a:xfrm>
            <a:off x="204769" y="116632"/>
            <a:ext cx="1584174" cy="1152128"/>
          </a:xfrm>
          <a:prstGeom prst="rect">
            <a:avLst/>
          </a:prstGeom>
          <a:solidFill>
            <a:srgbClr val="F2E9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accent6">
                    <a:lumMod val="75000"/>
                  </a:schemeClr>
                </a:solidFill>
                <a:latin typeface="Twinkl" pitchFamily="2" charset="0"/>
              </a:rPr>
              <a:t>This half term our topic is  Travellers Tales- All about the history of transport and getting from place to place. The children will explore lots of different types of transport and famous people with a link back to travelling. </a:t>
            </a:r>
          </a:p>
        </p:txBody>
      </p:sp>
      <p:sp>
        <p:nvSpPr>
          <p:cNvPr id="26" name="AutoShape 16">
            <a:extLst>
              <a:ext uri="{FF2B5EF4-FFF2-40B4-BE49-F238E27FC236}">
                <a16:creationId xmlns:a16="http://schemas.microsoft.com/office/drawing/2014/main" id="{D91FDCBB-8912-48E6-B031-EEF6434A04E8}"/>
              </a:ext>
            </a:extLst>
          </p:cNvPr>
          <p:cNvSpPr>
            <a:spLocks noChangeArrowheads="1"/>
          </p:cNvSpPr>
          <p:nvPr/>
        </p:nvSpPr>
        <p:spPr bwMode="auto">
          <a:xfrm>
            <a:off x="89203" y="1336736"/>
            <a:ext cx="2587957" cy="3272049"/>
          </a:xfrm>
          <a:prstGeom prst="roundRect">
            <a:avLst>
              <a:gd name="adj" fmla="val 10431"/>
            </a:avLst>
          </a:prstGeom>
          <a:solidFill>
            <a:schemeClr val="accent5">
              <a:lumMod val="40000"/>
              <a:lumOff val="60000"/>
            </a:schemeClr>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600" b="1" i="0" u="sng" strike="noStrike" cap="none" normalizeH="0" baseline="0" dirty="0">
                <a:ln>
                  <a:noFill/>
                </a:ln>
                <a:solidFill>
                  <a:srgbClr val="000000"/>
                </a:solidFill>
                <a:effectLst/>
                <a:latin typeface="Comic Sans MS" panose="030F0702030302020204" pitchFamily="66" charset="0"/>
              </a:rPr>
              <a:t>Communication Language and Literacy</a:t>
            </a:r>
          </a:p>
          <a:p>
            <a:endParaRPr lang="en-GB" altLang="en-US" sz="200" dirty="0">
              <a:solidFill>
                <a:srgbClr val="000000"/>
              </a:solidFill>
              <a:latin typeface="Comic Sans MS" panose="030F0702030302020204" pitchFamily="66" charset="0"/>
            </a:endParaRPr>
          </a:p>
          <a:p>
            <a:r>
              <a:rPr lang="en-GB" altLang="en-US" sz="600" dirty="0">
                <a:solidFill>
                  <a:srgbClr val="000000"/>
                </a:solidFill>
                <a:latin typeface="Comic Sans MS" panose="030F0702030302020204" pitchFamily="66" charset="0"/>
              </a:rPr>
              <a:t>Stories from other cultures (focus on setting and description)- Zahra</a:t>
            </a:r>
          </a:p>
          <a:p>
            <a:r>
              <a:rPr kumimoji="0" lang="en-GB" altLang="en-US" sz="600" b="0" i="0" u="none" strike="noStrike" cap="none" normalizeH="0" baseline="0" dirty="0" err="1">
                <a:ln>
                  <a:noFill/>
                </a:ln>
                <a:solidFill>
                  <a:srgbClr val="000000"/>
                </a:solidFill>
                <a:effectLst/>
                <a:latin typeface="Comic Sans MS" panose="030F0702030302020204" pitchFamily="66" charset="0"/>
              </a:rPr>
              <a:t>Bigraphies</a:t>
            </a:r>
            <a:r>
              <a:rPr kumimoji="0" lang="en-GB" altLang="en-US" sz="600" b="0" i="0" u="none" strike="noStrike" cap="none" normalizeH="0" baseline="0" dirty="0">
                <a:ln>
                  <a:noFill/>
                </a:ln>
                <a:solidFill>
                  <a:srgbClr val="000000"/>
                </a:solidFill>
                <a:effectLst/>
                <a:latin typeface="Comic Sans MS" panose="030F0702030302020204" pitchFamily="66" charset="0"/>
              </a:rPr>
              <a:t>- Little people, big dreams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1" i="0" u="sng" strike="noStrike" cap="none" normalizeH="0" baseline="0" dirty="0">
                <a:ln>
                  <a:noFill/>
                </a:ln>
                <a:solidFill>
                  <a:srgbClr val="000000"/>
                </a:solidFill>
                <a:effectLst/>
                <a:latin typeface="Comic Sans MS" panose="030F0702030302020204" pitchFamily="66" charset="0"/>
              </a:rPr>
              <a:t>SPAG: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1" i="0" u="sng" strike="noStrike" cap="none" normalizeH="0" baseline="0" dirty="0">
                <a:ln>
                  <a:noFill/>
                </a:ln>
                <a:solidFill>
                  <a:srgbClr val="000000"/>
                </a:solidFill>
                <a:effectLst/>
                <a:latin typeface="Comic Sans MS" panose="030F0702030302020204" pitchFamily="66" charset="0"/>
              </a:rPr>
              <a:t>Year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-Leaving spaces between words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-Joining words and joining clauses using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-Beginning to punctuate sentences using a capital letter and a full stop, question mark or exclamation mark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-Using a capital letter for names of people, places, the days of the week, and the personal pronoun ‘I’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sng" strike="noStrike" cap="none" normalizeH="0" baseline="0" dirty="0">
                <a:ln>
                  <a:noFill/>
                </a:ln>
                <a:solidFill>
                  <a:srgbClr val="000000"/>
                </a:solidFill>
                <a:effectLst/>
                <a:latin typeface="Comic Sans MS" panose="030F0702030302020204" pitchFamily="66" charset="0"/>
              </a:rPr>
              <a:t>Word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Regular plural noun suffixes –s or –es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sng" strike="noStrike" cap="none" normalizeH="0" baseline="0" dirty="0">
                <a:ln>
                  <a:noFill/>
                </a:ln>
                <a:solidFill>
                  <a:srgbClr val="000000"/>
                </a:solidFill>
                <a:effectLst/>
                <a:latin typeface="Comic Sans MS" panose="030F0702030302020204" pitchFamily="66" charset="0"/>
              </a:rPr>
              <a:t>Sentence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How words can combine to make sentences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sng" strike="noStrike" cap="none" normalizeH="0" baseline="0" dirty="0">
                <a:ln>
                  <a:noFill/>
                </a:ln>
                <a:solidFill>
                  <a:srgbClr val="000000"/>
                </a:solidFill>
                <a:effectLst/>
                <a:latin typeface="Comic Sans MS" panose="030F0702030302020204" pitchFamily="66" charset="0"/>
              </a:rPr>
              <a:t>Punctuation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Introduction to capital letters, full stops, question marks and exclamation marks to demarcate sentences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1" i="0" u="sng" strike="noStrike" cap="none" normalizeH="0" baseline="0" dirty="0">
                <a:ln>
                  <a:noFill/>
                </a:ln>
                <a:solidFill>
                  <a:srgbClr val="000000"/>
                </a:solidFill>
                <a:effectLst/>
                <a:latin typeface="Comic Sans MS" panose="030F0702030302020204" pitchFamily="66" charset="0"/>
              </a:rPr>
              <a:t>Year 2</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-Learning how to use both familiar and new punctuation correctly, including full stops, capital letters, exclamation marks, question marks, commas for lists and apostrophes for contracted forms and the possessive (singular)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-Sentences with different forms: statement, question, exclamation, command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 -Expanded noun phrases to describe and specify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-The present and past tenses correctly and consistently including the progressive form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-Subordination (using when, if, that, or because) and co-ordination (using or, and, or but)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-Some features of written Standard English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sng" strike="noStrike" cap="none" normalizeH="0" baseline="0" dirty="0">
                <a:ln>
                  <a:noFill/>
                </a:ln>
                <a:solidFill>
                  <a:srgbClr val="000000"/>
                </a:solidFill>
                <a:effectLst/>
                <a:latin typeface="Comic Sans MS" panose="030F0702030302020204" pitchFamily="66" charset="0"/>
              </a:rPr>
              <a:t>Word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Formation of nouns using suffixes such as –ness, –er and by compounding. Formation of adjectives using suffixes such as –</a:t>
            </a:r>
            <a:r>
              <a:rPr kumimoji="0" lang="en-GB" altLang="en-US" sz="450" b="0" i="0" u="none" strike="noStrike" cap="none" normalizeH="0" baseline="0" dirty="0" err="1">
                <a:ln>
                  <a:noFill/>
                </a:ln>
                <a:solidFill>
                  <a:srgbClr val="000000"/>
                </a:solidFill>
                <a:effectLst/>
                <a:latin typeface="Comic Sans MS" panose="030F0702030302020204" pitchFamily="66" charset="0"/>
              </a:rPr>
              <a:t>ful</a:t>
            </a:r>
            <a:r>
              <a:rPr kumimoji="0" lang="en-GB" altLang="en-US" sz="450" b="0" i="0" u="none" strike="noStrike" cap="none" normalizeH="0" baseline="0" dirty="0">
                <a:ln>
                  <a:noFill/>
                </a:ln>
                <a:solidFill>
                  <a:srgbClr val="000000"/>
                </a:solidFill>
                <a:effectLst/>
                <a:latin typeface="Comic Sans MS" panose="030F0702030302020204" pitchFamily="66" charset="0"/>
              </a:rPr>
              <a:t>, –less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sng" strike="noStrike" cap="none" normalizeH="0" baseline="0" dirty="0">
                <a:ln>
                  <a:noFill/>
                </a:ln>
                <a:solidFill>
                  <a:srgbClr val="000000"/>
                </a:solidFill>
                <a:effectLst/>
                <a:latin typeface="Comic Sans MS" panose="030F0702030302020204" pitchFamily="66" charset="0"/>
              </a:rPr>
              <a:t>Sentence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Subordination (using when, if, that, because) and co-ordination (using or, and, but)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How the grammatical patterns in a sentence indicate its function as a statement, question, exclamation or command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sng" strike="noStrike" cap="none" normalizeH="0" baseline="0" dirty="0">
                <a:ln>
                  <a:noFill/>
                </a:ln>
                <a:solidFill>
                  <a:srgbClr val="000000"/>
                </a:solidFill>
                <a:effectLst/>
                <a:latin typeface="Comic Sans MS" panose="030F0702030302020204" pitchFamily="66" charset="0"/>
              </a:rPr>
              <a:t>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Correct choice and consistent use of present tense and past tense throughout writing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50" b="0" i="0" u="sng" strike="noStrike" cap="none" normalizeH="0" baseline="0" dirty="0">
                <a:ln>
                  <a:noFill/>
                </a:ln>
                <a:solidFill>
                  <a:srgbClr val="000000"/>
                </a:solidFill>
                <a:effectLst/>
                <a:latin typeface="Comic Sans MS" panose="030F0702030302020204" pitchFamily="66" charset="0"/>
              </a:rPr>
              <a:t>Punctuation</a:t>
            </a:r>
          </a:p>
          <a:p>
            <a:pPr marL="0" marR="0" lvl="0" indent="0" algn="l" defTabSz="914400" rtl="0" eaLnBrk="0" fontAlgn="base" latinLnBrk="0" hangingPunct="0">
              <a:lnSpc>
                <a:spcPct val="100000"/>
              </a:lnSpc>
              <a:spcBef>
                <a:spcPct val="0"/>
              </a:spcBef>
              <a:spcAft>
                <a:spcPts val="1000"/>
              </a:spcAft>
              <a:buClrTx/>
              <a:buSzTx/>
              <a:buFontTx/>
              <a:buNone/>
              <a:tabLst/>
            </a:pPr>
            <a:r>
              <a:rPr kumimoji="0" lang="en-GB" altLang="en-US" sz="450" b="0" i="0" u="none" strike="noStrike" cap="none" normalizeH="0" baseline="0" dirty="0">
                <a:ln>
                  <a:noFill/>
                </a:ln>
                <a:solidFill>
                  <a:srgbClr val="000000"/>
                </a:solidFill>
                <a:effectLst/>
                <a:latin typeface="Comic Sans MS" panose="030F0702030302020204" pitchFamily="66" charset="0"/>
              </a:rPr>
              <a:t>Use of capital letters, full stops, question marks and exclamation marks to demarcate sentences Commas to separate items in a list </a:t>
            </a:r>
            <a:endParaRPr kumimoji="0" lang="en-US" altLang="en-US" sz="450" b="0" i="0" u="none" strike="noStrike" cap="none" normalizeH="0" baseline="0" dirty="0">
              <a:ln>
                <a:noFill/>
              </a:ln>
              <a:solidFill>
                <a:schemeClr val="tx1"/>
              </a:solidFill>
              <a:effectLst/>
              <a:latin typeface="Arial" panose="020B0604020202020204" pitchFamily="34" charset="0"/>
            </a:endParaRPr>
          </a:p>
        </p:txBody>
      </p:sp>
      <p:sp>
        <p:nvSpPr>
          <p:cNvPr id="28" name="AutoShape 3">
            <a:extLst>
              <a:ext uri="{FF2B5EF4-FFF2-40B4-BE49-F238E27FC236}">
                <a16:creationId xmlns:a16="http://schemas.microsoft.com/office/drawing/2014/main" id="{B662E146-47D3-4723-90EF-0FECD10B7002}"/>
              </a:ext>
            </a:extLst>
          </p:cNvPr>
          <p:cNvSpPr>
            <a:spLocks noChangeArrowheads="1"/>
          </p:cNvSpPr>
          <p:nvPr/>
        </p:nvSpPr>
        <p:spPr bwMode="auto">
          <a:xfrm>
            <a:off x="89203" y="4676159"/>
            <a:ext cx="1761829" cy="1130282"/>
          </a:xfrm>
          <a:prstGeom prst="roundRect">
            <a:avLst>
              <a:gd name="adj" fmla="val 16667"/>
            </a:avLst>
          </a:prstGeom>
          <a:solidFill>
            <a:srgbClr val="92D050"/>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000000"/>
                </a:solidFill>
                <a:effectLst/>
                <a:latin typeface="Comic Sans MS" panose="030F0702030302020204" pitchFamily="66" charset="0"/>
              </a:rPr>
              <a:t>The Arts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1" i="0" u="sng" strike="noStrike" cap="none" normalizeH="0" baseline="0" dirty="0">
                <a:ln>
                  <a:noFill/>
                </a:ln>
                <a:solidFill>
                  <a:srgbClr val="000000"/>
                </a:solidFill>
                <a:effectLst/>
                <a:latin typeface="Comic Sans MS" panose="030F0702030302020204" pitchFamily="66" charset="0"/>
              </a:rPr>
              <a:t>DT</a:t>
            </a:r>
            <a:endParaRPr kumimoji="0" lang="en-GB" altLang="en-US" sz="600" b="1" i="0"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600" kern="1400" dirty="0">
                <a:solidFill>
                  <a:srgbClr val="000000"/>
                </a:solidFill>
                <a:latin typeface="Comic Sans MS" panose="030F0702030302020204" pitchFamily="66" charset="0"/>
              </a:rPr>
              <a:t>To design, make an evaluate a product. </a:t>
            </a:r>
          </a:p>
          <a:p>
            <a:pPr marL="0" marR="0" lvl="0" indent="0" algn="l" defTabSz="914400" rtl="0" eaLnBrk="0" fontAlgn="base" latinLnBrk="0" hangingPunct="0">
              <a:lnSpc>
                <a:spcPct val="100000"/>
              </a:lnSpc>
              <a:spcBef>
                <a:spcPct val="0"/>
              </a:spcBef>
              <a:spcAft>
                <a:spcPct val="0"/>
              </a:spcAft>
              <a:buClrTx/>
              <a:buSzTx/>
              <a:buFontTx/>
              <a:buNone/>
              <a:tabLst/>
            </a:pPr>
            <a:r>
              <a:rPr lang="en-GB" sz="600" kern="1400" dirty="0">
                <a:ln>
                  <a:noFill/>
                </a:ln>
                <a:solidFill>
                  <a:srgbClr val="000000"/>
                </a:solidFill>
                <a:effectLst/>
                <a:latin typeface="Comic Sans MS" panose="030F0702030302020204" pitchFamily="66" charset="0"/>
              </a:rPr>
              <a:t>To learn about wh</a:t>
            </a:r>
            <a:r>
              <a:rPr lang="en-GB" sz="600" kern="1400" dirty="0">
                <a:solidFill>
                  <a:srgbClr val="000000"/>
                </a:solidFill>
                <a:latin typeface="Comic Sans MS" panose="030F0702030302020204" pitchFamily="66" charset="0"/>
              </a:rPr>
              <a:t>eels and axis and how objects can move with a link to the transport theme of the topic. </a:t>
            </a:r>
            <a:endParaRPr lang="en-GB" sz="600" kern="140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600" dirty="0">
                <a:solidFill>
                  <a:srgbClr val="000000"/>
                </a:solidFill>
                <a:latin typeface="Comic Sans MS" panose="030F0702030302020204" pitchFamily="66" charset="0"/>
              </a:rPr>
              <a:t>Artist (from spine)</a:t>
            </a:r>
          </a:p>
          <a:p>
            <a:pPr defTabSz="914400" eaLnBrk="0" fontAlgn="base" hangingPunct="0">
              <a:spcBef>
                <a:spcPct val="0"/>
              </a:spcBef>
              <a:spcAft>
                <a:spcPct val="0"/>
              </a:spcAft>
            </a:pPr>
            <a:r>
              <a:rPr lang="en-GB" sz="600" b="1" dirty="0">
                <a:effectLst/>
                <a:latin typeface="Comic Sans MS" panose="030F0702030302020204" pitchFamily="66" charset="0"/>
                <a:ea typeface="Calibri" panose="020F0502020204030204" pitchFamily="34" charset="0"/>
                <a:cs typeface="Times New Roman" panose="02020603050405020304" pitchFamily="18" charset="0"/>
              </a:rPr>
              <a:t>Lowry</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7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AutoShape 4">
            <a:extLst>
              <a:ext uri="{FF2B5EF4-FFF2-40B4-BE49-F238E27FC236}">
                <a16:creationId xmlns:a16="http://schemas.microsoft.com/office/drawing/2014/main" id="{6AD794AB-DA1F-4F77-B12E-E762E8389F01}"/>
              </a:ext>
            </a:extLst>
          </p:cNvPr>
          <p:cNvSpPr>
            <a:spLocks noChangeArrowheads="1"/>
          </p:cNvSpPr>
          <p:nvPr/>
        </p:nvSpPr>
        <p:spPr bwMode="auto">
          <a:xfrm>
            <a:off x="6250318" y="1857650"/>
            <a:ext cx="826205" cy="1238515"/>
          </a:xfrm>
          <a:prstGeom prst="roundRect">
            <a:avLst>
              <a:gd name="adj" fmla="val 16667"/>
            </a:avLst>
          </a:prstGeom>
          <a:solidFill>
            <a:srgbClr val="9BEDD2"/>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1" i="0" u="none" strike="noStrike" cap="none" normalizeH="0" baseline="0" dirty="0">
                <a:ln>
                  <a:noFill/>
                </a:ln>
                <a:solidFill>
                  <a:srgbClr val="000000"/>
                </a:solidFill>
                <a:effectLst/>
                <a:latin typeface="Comic Sans MS" panose="030F0702030302020204" pitchFamily="66" charset="0"/>
              </a:rPr>
              <a:t>Physical Development</a:t>
            </a:r>
          </a:p>
          <a:p>
            <a:pPr marL="0" marR="0" indent="0">
              <a:spcBef>
                <a:spcPts val="0"/>
              </a:spcBef>
              <a:spcAft>
                <a:spcPts val="0"/>
              </a:spcAft>
            </a:pPr>
            <a:r>
              <a:rPr lang="en-GB" sz="600" b="1" kern="1400" dirty="0">
                <a:ln>
                  <a:noFill/>
                </a:ln>
                <a:solidFill>
                  <a:srgbClr val="000000"/>
                </a:solidFill>
                <a:effectLst/>
                <a:latin typeface="Comic Sans MS" panose="030F0702030302020204" pitchFamily="66" charset="0"/>
              </a:rPr>
              <a:t>Jumping 1</a:t>
            </a:r>
          </a:p>
          <a:p>
            <a:pPr marL="0" marR="0" indent="0">
              <a:spcBef>
                <a:spcPts val="0"/>
              </a:spcBef>
              <a:spcAft>
                <a:spcPts val="0"/>
              </a:spcAft>
            </a:pPr>
            <a:r>
              <a:rPr lang="en-GB" sz="600" kern="1400" dirty="0">
                <a:ln>
                  <a:noFill/>
                </a:ln>
                <a:solidFill>
                  <a:srgbClr val="000000"/>
                </a:solidFill>
                <a:effectLst/>
                <a:latin typeface="Comic Sans MS" panose="030F0702030302020204" pitchFamily="66" charset="0"/>
              </a:rPr>
              <a:t>Jumping, landing, skipping, hopping and moving in different ways.</a:t>
            </a:r>
          </a:p>
          <a:p>
            <a:pPr marL="0" marR="0" indent="0">
              <a:spcBef>
                <a:spcPts val="0"/>
              </a:spcBef>
              <a:spcAft>
                <a:spcPts val="0"/>
              </a:spcAft>
            </a:pPr>
            <a:r>
              <a:rPr lang="en-GB" sz="600" b="1" kern="1400" dirty="0">
                <a:solidFill>
                  <a:srgbClr val="000000"/>
                </a:solidFill>
                <a:latin typeface="Comic Sans MS" panose="030F0702030302020204" pitchFamily="66" charset="0"/>
              </a:rPr>
              <a:t>Team Building</a:t>
            </a:r>
          </a:p>
          <a:p>
            <a:pPr marL="0" marR="0" indent="0">
              <a:spcBef>
                <a:spcPts val="0"/>
              </a:spcBef>
              <a:spcAft>
                <a:spcPts val="0"/>
              </a:spcAft>
            </a:pPr>
            <a:r>
              <a:rPr lang="en-GB" sz="600" kern="1400" dirty="0">
                <a:ln>
                  <a:noFill/>
                </a:ln>
                <a:solidFill>
                  <a:srgbClr val="000000"/>
                </a:solidFill>
                <a:effectLst/>
                <a:latin typeface="Comic Sans MS" panose="030F0702030302020204" pitchFamily="66" charset="0"/>
              </a:rPr>
              <a:t>Completing a challenge, understand and follow rules. </a:t>
            </a:r>
          </a:p>
          <a:p>
            <a:pPr marL="0" marR="0" indent="0">
              <a:spcBef>
                <a:spcPts val="0"/>
              </a:spcBef>
              <a:spcAft>
                <a:spcPts val="0"/>
              </a:spcAft>
            </a:pPr>
            <a:r>
              <a:rPr lang="en-GB" sz="600" kern="1400" dirty="0">
                <a:ln>
                  <a:noFill/>
                </a:ln>
                <a:solidFill>
                  <a:srgbClr val="000000"/>
                </a:solidFill>
                <a:effectLst/>
                <a:latin typeface="Comic Sans MS" panose="030F0702030302020204"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1"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AutoShape 6">
            <a:extLst>
              <a:ext uri="{FF2B5EF4-FFF2-40B4-BE49-F238E27FC236}">
                <a16:creationId xmlns:a16="http://schemas.microsoft.com/office/drawing/2014/main" id="{E4EF6947-FECF-4BA5-847A-DC2202FA5BCB}"/>
              </a:ext>
            </a:extLst>
          </p:cNvPr>
          <p:cNvSpPr>
            <a:spLocks noChangeArrowheads="1"/>
          </p:cNvSpPr>
          <p:nvPr/>
        </p:nvSpPr>
        <p:spPr bwMode="auto">
          <a:xfrm>
            <a:off x="5303791" y="3254268"/>
            <a:ext cx="1768500" cy="3423824"/>
          </a:xfrm>
          <a:prstGeom prst="roundRect">
            <a:avLst>
              <a:gd name="adj" fmla="val 16667"/>
            </a:avLst>
          </a:prstGeom>
          <a:solidFill>
            <a:srgbClr val="FF99FF"/>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1" i="0" u="none" strike="noStrike" cap="none" normalizeH="0" baseline="0" dirty="0">
                <a:ln>
                  <a:noFill/>
                </a:ln>
                <a:solidFill>
                  <a:srgbClr val="000000"/>
                </a:solidFill>
                <a:effectLst/>
                <a:latin typeface="Comic Sans MS" panose="030F0702030302020204" pitchFamily="66" charset="0"/>
              </a:rPr>
              <a:t>Mathematical Development</a:t>
            </a:r>
            <a:endParaRPr kumimoji="0" lang="en-GB" altLang="en-US" sz="7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sng" strike="noStrike" cap="none" normalizeH="0" baseline="0" dirty="0">
                <a:ln>
                  <a:noFill/>
                </a:ln>
                <a:solidFill>
                  <a:srgbClr val="000000"/>
                </a:solidFill>
                <a:effectLst/>
                <a:latin typeface="Comic Sans MS" panose="030F0702030302020204" pitchFamily="66" charset="0"/>
              </a:rPr>
              <a:t>Length and Height + Mass and Volume </a:t>
            </a:r>
            <a:r>
              <a:rPr kumimoji="0" lang="en-GB" altLang="en-US" sz="600" b="0" i="0" u="none" strike="noStrike" cap="none" normalizeH="0" baseline="0" dirty="0">
                <a:ln>
                  <a:noFill/>
                </a:ln>
                <a:solidFill>
                  <a:srgbClr val="000000"/>
                </a:solidFill>
                <a:effectLst/>
                <a:latin typeface="Comic Sans MS" panose="030F0702030302020204" pitchFamily="66" charset="0"/>
              </a:rPr>
              <a:t>Y1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rgbClr val="000000"/>
                </a:solidFill>
                <a:effectLst/>
                <a:latin typeface="Comic Sans MS" panose="030F0702030302020204" pitchFamily="66" charset="0"/>
              </a:rPr>
              <a:t>Compare, describe and solve practical problems. </a:t>
            </a:r>
            <a:endParaRPr kumimoji="0" lang="en-GB" altLang="en-US" sz="600" b="0" i="1" u="none" strike="noStrike" cap="none" normalizeH="0" baseline="0" dirty="0">
              <a:ln>
                <a:noFill/>
              </a:ln>
              <a:solidFill>
                <a:srgbClr val="000000"/>
              </a:solidFill>
              <a:effectLst/>
              <a:latin typeface="Comic Sans MS" panose="030F0702030302020204" pitchFamily="66" charset="0"/>
            </a:endParaRPr>
          </a:p>
          <a:p>
            <a:pPr marL="0" marR="0" indent="0" algn="l">
              <a:spcBef>
                <a:spcPts val="0"/>
              </a:spcBef>
              <a:spcAft>
                <a:spcPts val="0"/>
              </a:spcAft>
            </a:pPr>
            <a:endParaRPr lang="en-GB" sz="600" kern="1400" dirty="0">
              <a:solidFill>
                <a:srgbClr val="000000"/>
              </a:solidFill>
              <a:latin typeface="Comic Sans MS" panose="030F0702030302020204" pitchFamily="66" charset="0"/>
            </a:endParaRPr>
          </a:p>
          <a:p>
            <a:pPr marL="0" marR="0" indent="0" algn="l">
              <a:spcBef>
                <a:spcPts val="0"/>
              </a:spcBef>
              <a:spcAft>
                <a:spcPts val="0"/>
              </a:spcAft>
            </a:pPr>
            <a:r>
              <a:rPr lang="en-GB" sz="600" u="sng" kern="1400" dirty="0">
                <a:ln>
                  <a:noFill/>
                </a:ln>
                <a:solidFill>
                  <a:srgbClr val="000000"/>
                </a:solidFill>
                <a:effectLst/>
                <a:latin typeface="Comic Sans MS" panose="030F0702030302020204" pitchFamily="66" charset="0"/>
              </a:rPr>
              <a:t>Time and Money </a:t>
            </a:r>
            <a:r>
              <a:rPr lang="en-GB" sz="600" kern="1400" dirty="0">
                <a:ln>
                  <a:noFill/>
                </a:ln>
                <a:solidFill>
                  <a:srgbClr val="000000"/>
                </a:solidFill>
                <a:effectLst/>
                <a:latin typeface="Comic Sans MS" panose="030F0702030302020204" pitchFamily="66" charset="0"/>
              </a:rPr>
              <a:t>Y1 unit</a:t>
            </a:r>
            <a:endParaRPr lang="en-GB" sz="600" kern="140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rgbClr val="000000"/>
                </a:solidFill>
                <a:effectLst/>
                <a:latin typeface="Comic Sans MS" panose="030F0702030302020204" pitchFamily="66" charset="0"/>
              </a:rPr>
              <a:t>Compare, describe and solve practical problems. </a:t>
            </a:r>
            <a:endParaRPr kumimoji="0" lang="en-GB" altLang="en-US" sz="600" b="0" i="1" u="none" strike="noStrike" cap="none" normalizeH="0" baseline="0" dirty="0">
              <a:ln>
                <a:noFill/>
              </a:ln>
              <a:solidFill>
                <a:srgbClr val="000000"/>
              </a:solidFill>
              <a:effectLst/>
              <a:latin typeface="Comic Sans MS" panose="030F0702030302020204" pitchFamily="66" charset="0"/>
            </a:endParaRPr>
          </a:p>
          <a:p>
            <a:pPr marL="0" marR="0" indent="0" algn="l">
              <a:spcBef>
                <a:spcPts val="0"/>
              </a:spcBef>
              <a:spcAft>
                <a:spcPts val="0"/>
              </a:spcAft>
            </a:pPr>
            <a:endParaRPr lang="en-GB" sz="600" kern="1400" dirty="0">
              <a:solidFill>
                <a:srgbClr val="000000"/>
              </a:solidFill>
              <a:latin typeface="Comic Sans MS" panose="030F0702030302020204" pitchFamily="66" charset="0"/>
            </a:endParaRPr>
          </a:p>
          <a:p>
            <a:pPr marL="0" marR="0" indent="0" algn="l">
              <a:spcBef>
                <a:spcPts val="0"/>
              </a:spcBef>
              <a:spcAft>
                <a:spcPts val="0"/>
              </a:spcAft>
            </a:pPr>
            <a:r>
              <a:rPr lang="en-GB" sz="600" u="sng" kern="1400" dirty="0">
                <a:ln>
                  <a:noFill/>
                </a:ln>
                <a:solidFill>
                  <a:srgbClr val="000000"/>
                </a:solidFill>
                <a:effectLst/>
                <a:latin typeface="Comic Sans MS" panose="030F0702030302020204" pitchFamily="66" charset="0"/>
              </a:rPr>
              <a:t>Place Value within 100 </a:t>
            </a:r>
            <a:r>
              <a:rPr lang="en-GB" sz="600" kern="1400" dirty="0">
                <a:ln>
                  <a:noFill/>
                </a:ln>
                <a:solidFill>
                  <a:srgbClr val="000000"/>
                </a:solidFill>
                <a:effectLst/>
                <a:latin typeface="Comic Sans MS" panose="030F0702030302020204" pitchFamily="66" charset="0"/>
              </a:rPr>
              <a:t>Y1 unit</a:t>
            </a: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600" kern="1400" dirty="0">
                <a:ln>
                  <a:noFill/>
                </a:ln>
                <a:solidFill>
                  <a:srgbClr val="000000"/>
                </a:solidFill>
                <a:effectLst/>
                <a:latin typeface="Comic Sans MS" panose="030F0702030302020204" pitchFamily="66" charset="0"/>
              </a:rPr>
              <a:t>Count to and across 100, forwards and backwards, beginning with zero or 1, or from any given number. </a:t>
            </a:r>
          </a:p>
          <a:p>
            <a:pPr marL="0" marR="0" indent="0" algn="l">
              <a:spcBef>
                <a:spcPts val="0"/>
              </a:spcBef>
              <a:spcAft>
                <a:spcPts val="0"/>
              </a:spcAft>
            </a:pPr>
            <a:endParaRPr lang="en-GB" sz="600" kern="1400" dirty="0">
              <a:ln>
                <a:noFill/>
              </a:ln>
              <a:solidFill>
                <a:srgbClr val="000000"/>
              </a:solidFill>
              <a:effectLst/>
              <a:latin typeface="Comic Sans MS" panose="030F0702030302020204" pitchFamily="66" charset="0"/>
            </a:endParaRPr>
          </a:p>
          <a:p>
            <a:pPr marL="0" marR="0" indent="0" algn="l">
              <a:spcBef>
                <a:spcPts val="0"/>
              </a:spcBef>
              <a:spcAft>
                <a:spcPts val="0"/>
              </a:spcAft>
            </a:pPr>
            <a:endParaRPr lang="en-GB" sz="600" u="sng" kern="1400" dirty="0">
              <a:ln>
                <a:noFill/>
              </a:ln>
              <a:solidFill>
                <a:srgbClr val="000000"/>
              </a:solidFill>
              <a:effectLst/>
              <a:latin typeface="Comic Sans MS" panose="030F0702030302020204" pitchFamily="66" charset="0"/>
            </a:endParaRPr>
          </a:p>
          <a:p>
            <a:pPr marL="0" marR="0" indent="0" algn="l">
              <a:spcBef>
                <a:spcPts val="0"/>
              </a:spcBef>
              <a:spcAft>
                <a:spcPts val="0"/>
              </a:spcAft>
            </a:pPr>
            <a:r>
              <a:rPr lang="en-GB" sz="600" u="sng" kern="1400" dirty="0">
                <a:ln>
                  <a:noFill/>
                </a:ln>
                <a:solidFill>
                  <a:srgbClr val="000000"/>
                </a:solidFill>
                <a:effectLst/>
                <a:latin typeface="Comic Sans MS" panose="030F0702030302020204" pitchFamily="66" charset="0"/>
              </a:rPr>
              <a:t>Time </a:t>
            </a:r>
            <a:r>
              <a:rPr lang="en-GB" sz="600" kern="1400" dirty="0">
                <a:ln>
                  <a:noFill/>
                </a:ln>
                <a:solidFill>
                  <a:srgbClr val="000000"/>
                </a:solidFill>
                <a:effectLst/>
                <a:latin typeface="Comic Sans MS" panose="030F0702030302020204" pitchFamily="66" charset="0"/>
              </a:rPr>
              <a:t>Y2 unit</a:t>
            </a: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600" kern="1400" dirty="0">
                <a:ln>
                  <a:noFill/>
                </a:ln>
                <a:solidFill>
                  <a:srgbClr val="000000"/>
                </a:solidFill>
                <a:effectLst/>
                <a:latin typeface="Comic Sans MS" panose="030F0702030302020204" pitchFamily="66" charset="0"/>
              </a:rPr>
              <a:t>Tell and write the time to five minutes, including </a:t>
            </a:r>
            <a:r>
              <a:rPr lang="en-GB" sz="600" kern="1400" dirty="0" err="1">
                <a:ln>
                  <a:noFill/>
                </a:ln>
                <a:solidFill>
                  <a:srgbClr val="000000"/>
                </a:solidFill>
                <a:effectLst/>
                <a:latin typeface="Comic Sans MS" panose="030F0702030302020204" pitchFamily="66" charset="0"/>
              </a:rPr>
              <a:t>qauter</a:t>
            </a:r>
            <a:r>
              <a:rPr lang="en-GB" sz="600" kern="1400" dirty="0">
                <a:ln>
                  <a:noFill/>
                </a:ln>
                <a:solidFill>
                  <a:srgbClr val="000000"/>
                </a:solidFill>
                <a:effectLst/>
                <a:latin typeface="Comic Sans MS" panose="030F0702030302020204" pitchFamily="66" charset="0"/>
              </a:rPr>
              <a:t> past/to the hour and draw the hands on a clockface to show these times. </a:t>
            </a:r>
            <a:endParaRPr lang="en-GB" sz="600" kern="1400" dirty="0">
              <a:solidFill>
                <a:srgbClr val="000000"/>
              </a:solidFill>
              <a:latin typeface="Comic Sans MS" panose="030F0702030302020204" pitchFamily="66" charset="0"/>
            </a:endParaRPr>
          </a:p>
          <a:p>
            <a:pPr marL="0" marR="0" indent="0" algn="l">
              <a:spcBef>
                <a:spcPts val="0"/>
              </a:spcBef>
              <a:spcAft>
                <a:spcPts val="0"/>
              </a:spcAft>
            </a:pPr>
            <a:endParaRPr lang="en-GB" sz="600" u="sng" kern="1400" dirty="0">
              <a:ln>
                <a:noFill/>
              </a:ln>
              <a:solidFill>
                <a:srgbClr val="000000"/>
              </a:solidFill>
              <a:effectLst/>
              <a:latin typeface="Comic Sans MS" panose="030F0702030302020204" pitchFamily="66" charset="0"/>
            </a:endParaRPr>
          </a:p>
          <a:p>
            <a:pPr marL="0" marR="0" indent="0" algn="l">
              <a:spcBef>
                <a:spcPts val="0"/>
              </a:spcBef>
              <a:spcAft>
                <a:spcPts val="0"/>
              </a:spcAft>
            </a:pPr>
            <a:r>
              <a:rPr lang="en-GB" sz="600" u="sng" kern="1400" dirty="0">
                <a:solidFill>
                  <a:srgbClr val="000000"/>
                </a:solidFill>
                <a:latin typeface="Comic Sans MS" panose="030F0702030302020204" pitchFamily="66" charset="0"/>
              </a:rPr>
              <a:t>Statistics </a:t>
            </a:r>
            <a:r>
              <a:rPr lang="en-GB" sz="600" kern="1400" dirty="0">
                <a:ln>
                  <a:noFill/>
                </a:ln>
                <a:solidFill>
                  <a:srgbClr val="000000"/>
                </a:solidFill>
                <a:effectLst/>
                <a:latin typeface="Comic Sans MS" panose="030F0702030302020204" pitchFamily="66" charset="0"/>
              </a:rPr>
              <a:t>Y2 unit</a:t>
            </a: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600" kern="1400" dirty="0">
                <a:ln>
                  <a:noFill/>
                </a:ln>
                <a:solidFill>
                  <a:srgbClr val="000000"/>
                </a:solidFill>
                <a:effectLst/>
                <a:latin typeface="Comic Sans MS" panose="030F0702030302020204" pitchFamily="66" charset="0"/>
              </a:rPr>
              <a:t>Interpret and construct simple pictograms, tally charts, clock </a:t>
            </a:r>
            <a:r>
              <a:rPr lang="en-GB" sz="600" kern="1400" dirty="0" err="1">
                <a:ln>
                  <a:noFill/>
                </a:ln>
                <a:solidFill>
                  <a:srgbClr val="000000"/>
                </a:solidFill>
                <a:effectLst/>
                <a:latin typeface="Comic Sans MS" panose="030F0702030302020204" pitchFamily="66" charset="0"/>
              </a:rPr>
              <a:t>diargrams</a:t>
            </a:r>
            <a:r>
              <a:rPr lang="en-GB" sz="600" kern="1400" dirty="0">
                <a:ln>
                  <a:noFill/>
                </a:ln>
                <a:solidFill>
                  <a:srgbClr val="000000"/>
                </a:solidFill>
                <a:effectLst/>
                <a:latin typeface="Comic Sans MS" panose="030F0702030302020204" pitchFamily="66" charset="0"/>
              </a:rPr>
              <a:t> and simple tables. Ask and answer simple questions. </a:t>
            </a:r>
          </a:p>
          <a:p>
            <a:pPr marL="0" marR="0" indent="0" algn="l">
              <a:spcBef>
                <a:spcPts val="0"/>
              </a:spcBef>
              <a:spcAft>
                <a:spcPts val="0"/>
              </a:spcAft>
            </a:pPr>
            <a:endParaRPr lang="en-GB" sz="600" kern="1400" dirty="0">
              <a:solidFill>
                <a:srgbClr val="000000"/>
              </a:solidFill>
              <a:latin typeface="Comic Sans MS" panose="030F0702030302020204" pitchFamily="66" charset="0"/>
            </a:endParaRPr>
          </a:p>
          <a:p>
            <a:pPr marL="0" marR="0" indent="0" algn="l">
              <a:spcBef>
                <a:spcPts val="0"/>
              </a:spcBef>
              <a:spcAft>
                <a:spcPts val="0"/>
              </a:spcAft>
            </a:pPr>
            <a:r>
              <a:rPr lang="en-GB" sz="600" u="sng" kern="1400" dirty="0">
                <a:ln>
                  <a:noFill/>
                </a:ln>
                <a:solidFill>
                  <a:srgbClr val="000000"/>
                </a:solidFill>
                <a:effectLst/>
                <a:latin typeface="Comic Sans MS" panose="030F0702030302020204" pitchFamily="66" charset="0"/>
              </a:rPr>
              <a:t>Position and direction </a:t>
            </a:r>
            <a:r>
              <a:rPr lang="en-GB" sz="600" kern="1400" dirty="0">
                <a:ln>
                  <a:noFill/>
                </a:ln>
                <a:solidFill>
                  <a:srgbClr val="000000"/>
                </a:solidFill>
                <a:effectLst/>
                <a:latin typeface="Comic Sans MS" panose="030F0702030302020204" pitchFamily="66" charset="0"/>
              </a:rPr>
              <a:t>Y2 unit</a:t>
            </a:r>
            <a:endParaRPr lang="en-GB" sz="600" kern="1400" dirty="0">
              <a:solidFill>
                <a:srgbClr val="000000"/>
              </a:solidFill>
              <a:latin typeface="Comic Sans MS" panose="030F0702030302020204" pitchFamily="66" charset="0"/>
            </a:endParaRPr>
          </a:p>
          <a:p>
            <a:pPr marL="0" marR="0" indent="0" algn="l">
              <a:spcBef>
                <a:spcPts val="0"/>
              </a:spcBef>
              <a:spcAft>
                <a:spcPts val="0"/>
              </a:spcAft>
            </a:pPr>
            <a:r>
              <a:rPr lang="en-GB" sz="600" kern="1400" dirty="0">
                <a:ln>
                  <a:noFill/>
                </a:ln>
                <a:solidFill>
                  <a:srgbClr val="000000"/>
                </a:solidFill>
                <a:effectLst/>
                <a:latin typeface="Comic Sans MS" panose="030F0702030302020204" pitchFamily="66" charset="0"/>
              </a:rPr>
              <a:t>To use </a:t>
            </a:r>
            <a:r>
              <a:rPr lang="en-GB" sz="600" kern="1400" dirty="0">
                <a:solidFill>
                  <a:srgbClr val="000000"/>
                </a:solidFill>
                <a:latin typeface="Comic Sans MS" panose="030F0702030302020204" pitchFamily="66" charset="0"/>
              </a:rPr>
              <a:t>position and direction and movement vocabulary. Discuss turns including right angles, quarter, half and three-quarter turns clockwise and anti-clockwise. </a:t>
            </a:r>
            <a:endParaRPr lang="en-GB" sz="600" kern="1400" dirty="0">
              <a:ln>
                <a:noFill/>
              </a:ln>
              <a:solidFill>
                <a:srgbClr val="000000"/>
              </a:solidFill>
              <a:effectLst/>
              <a:latin typeface="Times New Roman" panose="02020603050405020304" pitchFamily="18" charset="0"/>
            </a:endParaRPr>
          </a:p>
        </p:txBody>
      </p:sp>
      <p:sp>
        <p:nvSpPr>
          <p:cNvPr id="31" name="AutoShape 2">
            <a:extLst>
              <a:ext uri="{FF2B5EF4-FFF2-40B4-BE49-F238E27FC236}">
                <a16:creationId xmlns:a16="http://schemas.microsoft.com/office/drawing/2014/main" id="{2D4D5E6A-F377-4E2C-8C70-BC2F6CBD4274}"/>
              </a:ext>
            </a:extLst>
          </p:cNvPr>
          <p:cNvSpPr>
            <a:spLocks noChangeArrowheads="1"/>
          </p:cNvSpPr>
          <p:nvPr/>
        </p:nvSpPr>
        <p:spPr bwMode="auto">
          <a:xfrm>
            <a:off x="5028477" y="1852290"/>
            <a:ext cx="1113116" cy="1239045"/>
          </a:xfrm>
          <a:prstGeom prst="roundRect">
            <a:avLst>
              <a:gd name="adj" fmla="val 16667"/>
            </a:avLst>
          </a:prstGeom>
          <a:solidFill>
            <a:srgbClr val="CC66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1" i="0" u="none" strike="noStrike" cap="none" normalizeH="0" baseline="0" dirty="0">
                <a:ln>
                  <a:noFill/>
                </a:ln>
                <a:solidFill>
                  <a:srgbClr val="000000"/>
                </a:solidFill>
                <a:effectLst/>
                <a:latin typeface="Comic Sans MS" panose="030F0702030302020204" pitchFamily="66" charset="0"/>
              </a:rPr>
              <a:t>PSHE</a:t>
            </a:r>
            <a:endParaRPr lang="en-GB" altLang="en-US" sz="600" b="1" dirty="0">
              <a:solidFill>
                <a:srgbClr val="000000"/>
              </a:solidFill>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600" b="1" dirty="0">
                <a:solidFill>
                  <a:srgbClr val="000000"/>
                </a:solidFill>
                <a:latin typeface="Comic Sans MS" panose="030F0702030302020204" pitchFamily="66" charset="0"/>
              </a:rPr>
              <a:t>How can we look after each other and the world around us?</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600" dirty="0">
                <a:solidFill>
                  <a:srgbClr val="000000"/>
                </a:solidFill>
                <a:latin typeface="Comic Sans MS" panose="030F0702030302020204" pitchFamily="66" charset="0"/>
              </a:rPr>
              <a:t>Thinking about how animals need to be cared for and the responsibilities we have.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1"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600" b="1" dirty="0">
                <a:solidFill>
                  <a:srgbClr val="000000"/>
                </a:solidFill>
                <a:latin typeface="Comic Sans MS" panose="030F0702030302020204" pitchFamily="66" charset="0"/>
              </a:rPr>
              <a:t>Careers week – recapping our learning so far on careers</a:t>
            </a:r>
            <a:endParaRPr kumimoji="0" lang="en-GB" altLang="en-US" sz="5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AutoShape 13">
            <a:extLst>
              <a:ext uri="{FF2B5EF4-FFF2-40B4-BE49-F238E27FC236}">
                <a16:creationId xmlns:a16="http://schemas.microsoft.com/office/drawing/2014/main" id="{7A1BC549-5E84-4EBD-AA33-A891D6A33ACB}"/>
              </a:ext>
            </a:extLst>
          </p:cNvPr>
          <p:cNvSpPr>
            <a:spLocks noChangeArrowheads="1"/>
          </p:cNvSpPr>
          <p:nvPr/>
        </p:nvSpPr>
        <p:spPr bwMode="auto">
          <a:xfrm>
            <a:off x="3608471" y="5551488"/>
            <a:ext cx="1555158" cy="1126604"/>
          </a:xfrm>
          <a:prstGeom prst="roundRect">
            <a:avLst>
              <a:gd name="adj" fmla="val 16667"/>
            </a:avLst>
          </a:prstGeom>
          <a:solidFill>
            <a:srgbClr val="92D050"/>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600" b="1" u="sng" dirty="0">
                <a:solidFill>
                  <a:srgbClr val="000000"/>
                </a:solidFill>
                <a:latin typeface="Comic Sans MS" panose="030F0702030302020204" pitchFamily="66" charset="0"/>
              </a:rPr>
              <a:t>Computing</a:t>
            </a:r>
            <a:r>
              <a:rPr kumimoji="0" lang="en-GB" altLang="en-US" sz="600" b="1" i="0" u="sng" strike="noStrike" cap="none" normalizeH="0" baseline="0" dirty="0">
                <a:ln>
                  <a:noFill/>
                </a:ln>
                <a:solidFill>
                  <a:srgbClr val="000000"/>
                </a:solidFill>
                <a:effectLst/>
                <a:latin typeface="Comic Sans MS" panose="030F0702030302020204" pitchFamily="66" charset="0"/>
              </a:rPr>
              <a:t>– </a:t>
            </a:r>
          </a:p>
          <a:p>
            <a:pPr>
              <a:lnSpc>
                <a:spcPct val="115000"/>
              </a:lnSpc>
            </a:pPr>
            <a:r>
              <a:rPr kumimoji="0" lang="en-US" altLang="en-US" sz="600" b="0" i="0" u="none" strike="noStrike" cap="none" normalizeH="0" baseline="0" dirty="0">
                <a:ln>
                  <a:noFill/>
                </a:ln>
                <a:effectLst/>
                <a:latin typeface="Comic Sans MS" panose="030F0702030302020204" pitchFamily="66" charset="0"/>
              </a:rPr>
              <a:t>Teach computing- </a:t>
            </a:r>
            <a:r>
              <a:rPr lang="en-GB" sz="600" b="1" dirty="0">
                <a:effectLst/>
                <a:latin typeface="Comic Sans MS" panose="030F0702030302020204" pitchFamily="66" charset="0"/>
                <a:ea typeface="Calibri" panose="020F0502020204030204" pitchFamily="34" charset="0"/>
                <a:cs typeface="Times New Roman" panose="02020603050405020304" pitchFamily="18" charset="0"/>
              </a:rPr>
              <a:t>Y2  creating media – digital photography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600" dirty="0">
                <a:effectLst/>
                <a:latin typeface="Comic Sans MS" panose="030F0702030302020204" pitchFamily="66" charset="0"/>
                <a:ea typeface="Calibri" panose="020F0502020204030204" pitchFamily="34" charset="0"/>
                <a:cs typeface="Times New Roman" panose="02020603050405020304" pitchFamily="18" charset="0"/>
              </a:rPr>
              <a:t>Skills: Use technology purposefully to create digital content</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GB" altLang="en-US" sz="600" b="1" dirty="0" err="1">
                <a:latin typeface="Comic Sans MS" panose="030F0702030302020204" pitchFamily="66" charset="0"/>
              </a:rPr>
              <a:t>Esafety</a:t>
            </a:r>
            <a:r>
              <a:rPr lang="en-GB" altLang="en-US" sz="600" b="1" dirty="0">
                <a:latin typeface="Comic Sans MS" panose="030F0702030302020204" pitchFamily="66" charset="0"/>
              </a:rPr>
              <a:t>: </a:t>
            </a:r>
          </a:p>
          <a:p>
            <a:pPr>
              <a:lnSpc>
                <a:spcPct val="115000"/>
              </a:lnSpc>
            </a:pPr>
            <a:r>
              <a:rPr lang="en-GB" sz="600" b="1" dirty="0">
                <a:effectLst/>
                <a:latin typeface="Twinkl" pitchFamily="2" charset="0"/>
                <a:ea typeface="Calibri" panose="020F0502020204030204" pitchFamily="34" charset="0"/>
                <a:cs typeface="Times New Roman" panose="02020603050405020304" pitchFamily="18" charset="0"/>
              </a:rPr>
              <a:t>Online bullying</a:t>
            </a:r>
            <a:r>
              <a:rPr lang="en-GB" sz="600" dirty="0">
                <a:effectLst/>
                <a:latin typeface="Twinkl" pitchFamily="2" charset="0"/>
                <a:ea typeface="Calibri" panose="020F0502020204030204" pitchFamily="34" charset="0"/>
                <a:cs typeface="Times New Roman" panose="02020603050405020304" pitchFamily="18" charset="0"/>
              </a:rPr>
              <a:t> </a:t>
            </a:r>
            <a:r>
              <a:rPr lang="en-GB" sz="600" dirty="0">
                <a:effectLst/>
                <a:latin typeface="Comic Sans MS" panose="030F0702030302020204" pitchFamily="66" charset="0"/>
                <a:ea typeface="Calibri" panose="020F0502020204030204" pitchFamily="34" charset="0"/>
                <a:cs typeface="Times New Roman" panose="02020603050405020304" pitchFamily="18" charset="0"/>
              </a:rPr>
              <a:t>+ SID  (DL)</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600" dirty="0">
                <a:effectLst/>
                <a:latin typeface="Comic Sans MS" panose="030F0702030302020204" pitchFamily="66" charset="0"/>
                <a:ea typeface="Calibri" panose="020F0502020204030204" pitchFamily="34" charset="0"/>
                <a:cs typeface="Times New Roman" panose="02020603050405020304" pitchFamily="18" charset="0"/>
              </a:rPr>
              <a:t>Y1 Skills: </a:t>
            </a:r>
            <a:r>
              <a:rPr lang="en-GB" sz="600" dirty="0">
                <a:effectLst/>
                <a:latin typeface="Twinkl" pitchFamily="2" charset="0"/>
                <a:ea typeface="Calibri" panose="020F0502020204030204" pitchFamily="34" charset="0"/>
                <a:cs typeface="Times New Roman" panose="02020603050405020304" pitchFamily="18" charset="0"/>
              </a:rPr>
              <a:t>I can </a:t>
            </a:r>
            <a:r>
              <a:rPr lang="en-GB" sz="600" dirty="0">
                <a:latin typeface="Twinkl" pitchFamily="2" charset="0"/>
                <a:ea typeface="Calibri" panose="020F0502020204030204" pitchFamily="34" charset="0"/>
                <a:cs typeface="Times New Roman" panose="02020603050405020304" pitchFamily="18" charset="0"/>
              </a:rPr>
              <a:t>explain simple guidance for using technology in different environments and settings.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AutoShape 16">
            <a:extLst>
              <a:ext uri="{FF2B5EF4-FFF2-40B4-BE49-F238E27FC236}">
                <a16:creationId xmlns:a16="http://schemas.microsoft.com/office/drawing/2014/main" id="{924A0C15-956B-4D4E-98E3-C6DCFD942297}"/>
              </a:ext>
            </a:extLst>
          </p:cNvPr>
          <p:cNvSpPr>
            <a:spLocks noChangeArrowheads="1"/>
          </p:cNvSpPr>
          <p:nvPr/>
        </p:nvSpPr>
        <p:spPr bwMode="auto">
          <a:xfrm>
            <a:off x="3218329" y="4411216"/>
            <a:ext cx="2009742" cy="960883"/>
          </a:xfrm>
          <a:prstGeom prst="roundRect">
            <a:avLst>
              <a:gd name="adj" fmla="val 10431"/>
            </a:avLst>
          </a:prstGeom>
          <a:solidFill>
            <a:schemeClr val="accent5">
              <a:lumMod val="40000"/>
              <a:lumOff val="60000"/>
            </a:schemeClr>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700" b="1" i="0" u="sng" strike="noStrike" cap="none" normalizeH="0" baseline="0" dirty="0">
                <a:ln>
                  <a:noFill/>
                </a:ln>
                <a:solidFill>
                  <a:srgbClr val="000000"/>
                </a:solidFill>
                <a:effectLst/>
                <a:latin typeface="Comic Sans MS" panose="030F0702030302020204" pitchFamily="66" charset="0"/>
              </a:rPr>
              <a:t>Phonics and reading</a:t>
            </a:r>
            <a:endParaRPr kumimoji="0" lang="en-GB" altLang="en-US" sz="700" b="1" i="1" u="sng" strike="noStrike" cap="none" normalizeH="0" baseline="0" dirty="0">
              <a:ln>
                <a:noFill/>
              </a:ln>
              <a:solidFill>
                <a:srgbClr val="000000"/>
              </a:solidFill>
              <a:effectLst/>
              <a:latin typeface="Comic Sans MS" panose="030F0702030302020204" pitchFamily="66" charset="0"/>
            </a:endParaRPr>
          </a:p>
          <a:p>
            <a:endParaRPr kumimoji="0" lang="en-GB" altLang="en-US" sz="2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rgbClr val="000000"/>
                </a:solidFill>
                <a:effectLst/>
                <a:latin typeface="Comic Sans MS" panose="030F0702030302020204" pitchFamily="66" charset="0"/>
              </a:rPr>
              <a:t>Year 1 will continue with Read write Inc daily as well as hearing adult lead daily story time following the favourite five scheme. </a:t>
            </a:r>
            <a:r>
              <a:rPr lang="en-GB" altLang="en-US" sz="600" dirty="0">
                <a:solidFill>
                  <a:srgbClr val="000000"/>
                </a:solidFill>
                <a:latin typeface="Comic Sans MS" panose="030F0702030302020204" pitchFamily="66" charset="0"/>
              </a:rPr>
              <a:t>Children in year 2 will be working on the RWI programme or guided reading. </a:t>
            </a:r>
            <a:endParaRPr kumimoji="0" lang="en-GB" altLang="en-US" sz="6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600" dirty="0">
                <a:solidFill>
                  <a:srgbClr val="000000"/>
                </a:solidFill>
                <a:latin typeface="Comic Sans MS" panose="030F0702030302020204" pitchFamily="66" charset="0"/>
              </a:rPr>
              <a:t>Children will also have access to a range of ‘topic books’ that link with farming in the class library.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rgbClr val="000000"/>
                </a:solidFill>
                <a:effectLst/>
                <a:latin typeface="Comic Sans MS" panose="030F0702030302020204" pitchFamily="66" charset="0"/>
              </a:rPr>
              <a:t>On a Friday the children will go to the local library and take </a:t>
            </a:r>
            <a:r>
              <a:rPr lang="en-GB" altLang="en-US" sz="600" dirty="0">
                <a:solidFill>
                  <a:srgbClr val="000000"/>
                </a:solidFill>
                <a:latin typeface="Comic Sans MS" panose="030F0702030302020204" pitchFamily="66" charset="0"/>
              </a:rPr>
              <a:t>home a book each week. </a:t>
            </a:r>
            <a:endParaRPr kumimoji="0" lang="en-GB" altLang="en-US" sz="600" b="0" i="0" u="none" strike="noStrike" cap="none" normalizeH="0" baseline="0" dirty="0">
              <a:ln>
                <a:noFill/>
              </a:ln>
              <a:solidFill>
                <a:srgbClr val="000000"/>
              </a:solidFill>
              <a:effectLst/>
              <a:latin typeface="Comic Sans MS" panose="030F0702030302020204" pitchFamily="66" charset="0"/>
            </a:endParaRPr>
          </a:p>
        </p:txBody>
      </p:sp>
      <p:sp>
        <p:nvSpPr>
          <p:cNvPr id="35" name="AutoShape 2">
            <a:extLst>
              <a:ext uri="{FF2B5EF4-FFF2-40B4-BE49-F238E27FC236}">
                <a16:creationId xmlns:a16="http://schemas.microsoft.com/office/drawing/2014/main" id="{EDD2B1CE-B68C-4D06-902B-5B32A9812368}"/>
              </a:ext>
            </a:extLst>
          </p:cNvPr>
          <p:cNvSpPr>
            <a:spLocks noChangeArrowheads="1"/>
          </p:cNvSpPr>
          <p:nvPr/>
        </p:nvSpPr>
        <p:spPr bwMode="auto">
          <a:xfrm>
            <a:off x="1924547" y="5521263"/>
            <a:ext cx="1495573" cy="1187054"/>
          </a:xfrm>
          <a:prstGeom prst="roundRect">
            <a:avLst>
              <a:gd name="adj" fmla="val 16667"/>
            </a:avLst>
          </a:prstGeom>
          <a:solidFill>
            <a:srgbClr val="CC66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1" i="0" u="none" strike="noStrike" cap="none" normalizeH="0" baseline="0" dirty="0">
                <a:ln>
                  <a:noFill/>
                </a:ln>
                <a:solidFill>
                  <a:srgbClr val="000000"/>
                </a:solidFill>
                <a:effectLst/>
                <a:latin typeface="Comic Sans MS" panose="030F0702030302020204" pitchFamily="66" charset="0"/>
              </a:rPr>
              <a:t>RE</a:t>
            </a:r>
          </a:p>
          <a:p>
            <a:pPr marL="0" marR="0" lvl="0" indent="0" algn="l" defTabSz="914400" rtl="0" eaLnBrk="0" fontAlgn="base" latinLnBrk="0" hangingPunct="0">
              <a:lnSpc>
                <a:spcPct val="100000"/>
              </a:lnSpc>
              <a:spcBef>
                <a:spcPct val="0"/>
              </a:spcBef>
              <a:spcAft>
                <a:spcPct val="0"/>
              </a:spcAft>
              <a:buClrTx/>
              <a:buSzTx/>
              <a:buFontTx/>
              <a:buNone/>
              <a:tabLst/>
            </a:pPr>
            <a:r>
              <a:rPr lang="en-GB" sz="700" dirty="0">
                <a:latin typeface="Comic Sans MS" panose="030F0702030302020204" pitchFamily="66" charset="0"/>
              </a:rPr>
              <a:t>What makes some places sacred to believers?</a:t>
            </a:r>
          </a:p>
          <a:p>
            <a:pPr marL="0" marR="0" lvl="0" indent="0" algn="l" defTabSz="914400" rtl="0" eaLnBrk="0" fontAlgn="base" latinLnBrk="0" hangingPunct="0">
              <a:lnSpc>
                <a:spcPct val="100000"/>
              </a:lnSpc>
              <a:spcBef>
                <a:spcPct val="0"/>
              </a:spcBef>
              <a:spcAft>
                <a:spcPct val="0"/>
              </a:spcAft>
              <a:buClrTx/>
              <a:buSzTx/>
              <a:buFontTx/>
              <a:buNone/>
              <a:tabLst/>
            </a:pPr>
            <a:r>
              <a:rPr lang="en-GB" sz="700" dirty="0">
                <a:latin typeface="Comic Sans MS" panose="030F0702030302020204" pitchFamily="66" charset="0"/>
              </a:rPr>
              <a:t>The children will learn about churches, synagogues and mosques.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50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600" dirty="0">
                <a:solidFill>
                  <a:srgbClr val="000000"/>
                </a:solidFill>
                <a:latin typeface="Comic Sans MS" panose="030F0702030302020204" pitchFamily="66" charset="0"/>
              </a:rPr>
              <a:t>All lessons are planned from the locally agreed syllabus and uses understanding Christianity as a resource.</a:t>
            </a:r>
            <a:endParaRPr kumimoji="0" lang="en-US" altLang="en-US" sz="60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5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AutoShape 2">
            <a:extLst>
              <a:ext uri="{FF2B5EF4-FFF2-40B4-BE49-F238E27FC236}">
                <a16:creationId xmlns:a16="http://schemas.microsoft.com/office/drawing/2014/main" id="{F702F6BC-065F-4491-90C6-F5E5EDDDFCB5}"/>
              </a:ext>
            </a:extLst>
          </p:cNvPr>
          <p:cNvSpPr>
            <a:spLocks noChangeArrowheads="1"/>
          </p:cNvSpPr>
          <p:nvPr/>
        </p:nvSpPr>
        <p:spPr bwMode="auto">
          <a:xfrm>
            <a:off x="1843087" y="149683"/>
            <a:ext cx="2469510" cy="1051705"/>
          </a:xfrm>
          <a:prstGeom prst="roundRect">
            <a:avLst>
              <a:gd name="adj" fmla="val 16667"/>
            </a:avLst>
          </a:prstGeom>
          <a:solidFill>
            <a:srgbClr val="92D050"/>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indent="0" algn="l">
              <a:spcBef>
                <a:spcPts val="0"/>
              </a:spcBef>
              <a:spcAft>
                <a:spcPts val="0"/>
              </a:spcAft>
            </a:pPr>
            <a:r>
              <a:rPr lang="en-GB" sz="600" b="1" u="sng" kern="1400" dirty="0">
                <a:ln>
                  <a:noFill/>
                </a:ln>
                <a:solidFill>
                  <a:srgbClr val="000000"/>
                </a:solidFill>
                <a:effectLst/>
                <a:latin typeface="Comic Sans MS" panose="030F0702030302020204" pitchFamily="66" charset="0"/>
              </a:rPr>
              <a:t>History</a:t>
            </a: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600" b="1" i="1" kern="1400" dirty="0">
                <a:ln>
                  <a:noFill/>
                </a:ln>
                <a:solidFill>
                  <a:srgbClr val="000000"/>
                </a:solidFill>
                <a:effectLst/>
                <a:latin typeface="Comic Sans MS" panose="030F0702030302020204" pitchFamily="66" charset="0"/>
              </a:rPr>
              <a:t>Changes in living memory. </a:t>
            </a:r>
            <a:r>
              <a:rPr lang="en-GB" sz="600" kern="1400" dirty="0">
                <a:ln>
                  <a:noFill/>
                </a:ln>
                <a:solidFill>
                  <a:srgbClr val="000000"/>
                </a:solidFill>
                <a:effectLst/>
                <a:latin typeface="Comic Sans MS" panose="030F0702030302020204" pitchFamily="66" charset="0"/>
              </a:rPr>
              <a:t>Where appropriate, these should be used to reveal aspects of change in national life</a:t>
            </a: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600" b="1" i="1" kern="1400" dirty="0">
                <a:ln>
                  <a:noFill/>
                </a:ln>
                <a:solidFill>
                  <a:srgbClr val="000000"/>
                </a:solidFill>
                <a:effectLst/>
                <a:latin typeface="Comic Sans MS" panose="030F0702030302020204" pitchFamily="66" charset="0"/>
              </a:rPr>
              <a:t>Events beyond living memory </a:t>
            </a:r>
            <a:r>
              <a:rPr lang="en-GB" sz="600" kern="1400" dirty="0">
                <a:ln>
                  <a:noFill/>
                </a:ln>
                <a:solidFill>
                  <a:srgbClr val="000000"/>
                </a:solidFill>
                <a:effectLst/>
                <a:latin typeface="Comic Sans MS" panose="030F0702030302020204" pitchFamily="66" charset="0"/>
              </a:rPr>
              <a:t>that are significant nationally or globally (transport)</a:t>
            </a: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600" b="1" i="1" kern="1400" dirty="0">
                <a:ln>
                  <a:noFill/>
                </a:ln>
                <a:solidFill>
                  <a:srgbClr val="000000"/>
                </a:solidFill>
                <a:effectLst/>
                <a:latin typeface="Comic Sans MS" panose="030F0702030302020204" pitchFamily="66" charset="0"/>
              </a:rPr>
              <a:t>Significant historical events</a:t>
            </a:r>
            <a:r>
              <a:rPr lang="en-GB" sz="600" kern="1400" dirty="0">
                <a:ln>
                  <a:noFill/>
                </a:ln>
                <a:solidFill>
                  <a:srgbClr val="000000"/>
                </a:solidFill>
                <a:effectLst/>
                <a:latin typeface="Comic Sans MS" panose="030F0702030302020204" pitchFamily="66" charset="0"/>
              </a:rPr>
              <a:t>, people and places in their own locality. </a:t>
            </a:r>
          </a:p>
          <a:p>
            <a:pPr marL="0" marR="0" indent="0" algn="l">
              <a:spcBef>
                <a:spcPts val="0"/>
              </a:spcBef>
              <a:spcAft>
                <a:spcPts val="0"/>
              </a:spcAft>
            </a:pPr>
            <a:r>
              <a:rPr lang="en-GB" sz="600" u="sng" kern="1400" dirty="0">
                <a:ln>
                  <a:noFill/>
                </a:ln>
                <a:solidFill>
                  <a:srgbClr val="000000"/>
                </a:solidFill>
                <a:effectLst/>
                <a:latin typeface="Comic Sans MS" panose="030F0702030302020204" pitchFamily="66" charset="0"/>
              </a:rPr>
              <a:t>KUW— Skills based objectives to focus on:</a:t>
            </a: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600" kern="1400" dirty="0">
                <a:ln>
                  <a:noFill/>
                </a:ln>
                <a:solidFill>
                  <a:srgbClr val="000000"/>
                </a:solidFill>
                <a:effectLst/>
                <a:latin typeface="Comic Sans MS" panose="030F0702030302020204" pitchFamily="66" charset="0"/>
              </a:rPr>
              <a:t> </a:t>
            </a:r>
            <a:r>
              <a:rPr lang="en-GB" sz="600" u="sng" kern="1400" dirty="0">
                <a:ln>
                  <a:noFill/>
                </a:ln>
                <a:solidFill>
                  <a:srgbClr val="000000"/>
                </a:solidFill>
                <a:effectLst/>
                <a:latin typeface="Comic Sans MS" panose="030F0702030302020204" pitchFamily="66" charset="0"/>
              </a:rPr>
              <a:t>Continuity and change </a:t>
            </a:r>
            <a:endParaRPr lang="en-GB" sz="600" kern="1400" dirty="0">
              <a:ln>
                <a:noFill/>
              </a:ln>
              <a:solidFill>
                <a:srgbClr val="000000"/>
              </a:solidFill>
              <a:effectLst/>
              <a:latin typeface="Calibri" panose="020F0502020204030204" pitchFamily="34" charset="0"/>
            </a:endParaRPr>
          </a:p>
          <a:p>
            <a:pPr marL="106667" marR="0" indent="-106667" algn="l">
              <a:lnSpc>
                <a:spcPct val="114000"/>
              </a:lnSpc>
              <a:spcBef>
                <a:spcPts val="0"/>
              </a:spcBef>
              <a:spcAft>
                <a:spcPts val="0"/>
              </a:spcAft>
            </a:pPr>
            <a:r>
              <a:rPr lang="en-GB" sz="600" kern="1400" dirty="0">
                <a:ln>
                  <a:noFill/>
                </a:ln>
                <a:solidFill>
                  <a:srgbClr val="000000"/>
                </a:solidFill>
                <a:effectLst/>
                <a:latin typeface="Symbol" panose="05050102010706020507" pitchFamily="18" charset="2"/>
              </a:rPr>
              <a:t>·</a:t>
            </a:r>
            <a:r>
              <a:rPr lang="en-GB" sz="600" kern="1400" dirty="0">
                <a:ln>
                  <a:noFill/>
                </a:ln>
                <a:solidFill>
                  <a:srgbClr val="000000"/>
                </a:solidFill>
                <a:effectLst/>
                <a:latin typeface="Calibri" panose="020F0502020204030204" pitchFamily="34" charset="0"/>
              </a:rPr>
              <a:t> </a:t>
            </a:r>
            <a:r>
              <a:rPr lang="en-GB" sz="600" kern="1400" dirty="0">
                <a:ln>
                  <a:noFill/>
                </a:ln>
                <a:solidFill>
                  <a:srgbClr val="000000"/>
                </a:solidFill>
                <a:effectLst/>
                <a:latin typeface="Comic Sans MS" panose="030F0702030302020204" pitchFamily="66" charset="0"/>
              </a:rPr>
              <a:t>Discuss change and continuity in an aspect of life, e.g. holidays</a:t>
            </a:r>
            <a:endParaRPr lang="en-GB" sz="600" kern="1400" dirty="0">
              <a:ln>
                <a:noFill/>
              </a:ln>
              <a:solidFill>
                <a:srgbClr val="000000"/>
              </a:solidFill>
              <a:effectLst/>
              <a:latin typeface="Calibri" panose="020F0502020204030204" pitchFamily="34" charset="0"/>
            </a:endParaRPr>
          </a:p>
          <a:p>
            <a:pPr marL="0" marR="0" indent="0" algn="l">
              <a:spcBef>
                <a:spcPts val="0"/>
              </a:spcBef>
              <a:spcAft>
                <a:spcPts val="0"/>
              </a:spcAft>
            </a:pPr>
            <a:r>
              <a:rPr lang="en-GB" sz="600" kern="1400" dirty="0">
                <a:ln>
                  <a:noFill/>
                </a:ln>
                <a:solidFill>
                  <a:srgbClr val="000000"/>
                </a:solidFill>
                <a:effectLst/>
                <a:latin typeface="Times New Roman" panose="02020603050405020304" pitchFamily="18" charset="0"/>
              </a:rPr>
              <a:t> </a:t>
            </a:r>
          </a:p>
          <a:p>
            <a:pPr marL="0" marR="0" indent="0" algn="l">
              <a:spcBef>
                <a:spcPts val="0"/>
              </a:spcBef>
              <a:spcAft>
                <a:spcPts val="0"/>
              </a:spcAft>
            </a:pP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1800" kern="1400" dirty="0">
                <a:ln>
                  <a:noFill/>
                </a:ln>
                <a:solidFill>
                  <a:srgbClr val="000000"/>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5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AutoShape 2">
            <a:extLst>
              <a:ext uri="{FF2B5EF4-FFF2-40B4-BE49-F238E27FC236}">
                <a16:creationId xmlns:a16="http://schemas.microsoft.com/office/drawing/2014/main" id="{4AD73CAA-F894-4C2E-8466-6A7E6F3C7F4D}"/>
              </a:ext>
            </a:extLst>
          </p:cNvPr>
          <p:cNvSpPr>
            <a:spLocks noChangeArrowheads="1"/>
          </p:cNvSpPr>
          <p:nvPr/>
        </p:nvSpPr>
        <p:spPr bwMode="auto">
          <a:xfrm>
            <a:off x="4366740" y="326683"/>
            <a:ext cx="2684689" cy="1444772"/>
          </a:xfrm>
          <a:prstGeom prst="roundRect">
            <a:avLst>
              <a:gd name="adj" fmla="val 16667"/>
            </a:avLst>
          </a:prstGeom>
          <a:solidFill>
            <a:srgbClr val="9BEDD2"/>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1" i="0" u="none" strike="noStrike" cap="none" normalizeH="0" baseline="0" dirty="0">
                <a:ln>
                  <a:noFill/>
                </a:ln>
                <a:solidFill>
                  <a:srgbClr val="000000"/>
                </a:solidFill>
                <a:effectLst/>
                <a:latin typeface="Comic Sans MS" panose="030F0702030302020204" pitchFamily="66" charset="0"/>
              </a:rPr>
              <a:t>Science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000000"/>
                </a:solidFill>
                <a:effectLst/>
                <a:latin typeface="Comic Sans MS" panose="030F0702030302020204" pitchFamily="66" charset="0"/>
              </a:rPr>
              <a:t>To work scientifically;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rgbClr val="000000"/>
                </a:solidFill>
                <a:effectLst/>
                <a:latin typeface="Comic Sans MS" panose="030F0702030302020204" pitchFamily="66" charset="0"/>
              </a:rPr>
              <a:t>-asking simple questions and recognising that they can be answered in different ways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rgbClr val="000000"/>
                </a:solidFill>
                <a:effectLst/>
                <a:latin typeface="Comic Sans MS" panose="030F0702030302020204" pitchFamily="66" charset="0"/>
              </a:rPr>
              <a:t>-observing closely, using simple equipment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rgbClr val="000000"/>
                </a:solidFill>
                <a:effectLst/>
                <a:latin typeface="Comic Sans MS" panose="030F0702030302020204" pitchFamily="66" charset="0"/>
              </a:rPr>
              <a:t>-gathering and recording data to help in answering questions. </a:t>
            </a:r>
          </a:p>
          <a:p>
            <a:pPr marL="0" marR="0" indent="0" algn="l">
              <a:spcBef>
                <a:spcPts val="0"/>
              </a:spcBef>
              <a:spcAft>
                <a:spcPts val="0"/>
              </a:spcAft>
            </a:pPr>
            <a:r>
              <a:rPr lang="en-GB" sz="700" b="1" u="sng" kern="1400" dirty="0">
                <a:ln>
                  <a:noFill/>
                </a:ln>
                <a:solidFill>
                  <a:srgbClr val="000000"/>
                </a:solidFill>
                <a:effectLst/>
                <a:latin typeface="Comic Sans MS" panose="030F0702030302020204" pitchFamily="66" charset="0"/>
              </a:rPr>
              <a:t>Science: </a:t>
            </a:r>
            <a:endParaRPr lang="en-GB" sz="7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700" kern="1400" dirty="0">
                <a:ln>
                  <a:noFill/>
                </a:ln>
                <a:solidFill>
                  <a:srgbClr val="000000"/>
                </a:solidFill>
                <a:effectLst/>
                <a:latin typeface="Comic Sans MS" panose="030F0702030302020204" pitchFamily="66" charset="0"/>
              </a:rPr>
              <a:t>Animals incl. Humans—basic needs of animals </a:t>
            </a:r>
            <a:r>
              <a:rPr lang="en-GB" sz="700" kern="1400" dirty="0" err="1">
                <a:ln>
                  <a:noFill/>
                </a:ln>
                <a:solidFill>
                  <a:srgbClr val="000000"/>
                </a:solidFill>
                <a:effectLst/>
                <a:latin typeface="Comic Sans MS" panose="030F0702030302020204" pitchFamily="66" charset="0"/>
              </a:rPr>
              <a:t>incl</a:t>
            </a:r>
            <a:r>
              <a:rPr lang="en-GB" sz="700" kern="1400" dirty="0">
                <a:ln>
                  <a:noFill/>
                </a:ln>
                <a:solidFill>
                  <a:srgbClr val="000000"/>
                </a:solidFill>
                <a:effectLst/>
                <a:latin typeface="Comic Sans MS" panose="030F0702030302020204" pitchFamily="66" charset="0"/>
              </a:rPr>
              <a:t> humans. Importance of human exercise, food and hygiene</a:t>
            </a:r>
            <a:endParaRPr lang="en-GB" sz="1800" kern="140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600"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1" i="0" u="sng" strike="noStrike" cap="none" normalizeH="0" baseline="0" dirty="0">
                <a:ln>
                  <a:noFill/>
                </a:ln>
                <a:solidFill>
                  <a:srgbClr val="000000"/>
                </a:solidFill>
                <a:effectLst/>
                <a:latin typeface="Comic Sans MS" panose="030F0702030302020204" pitchFamily="66" charset="0"/>
              </a:rPr>
              <a:t>Scientist (from spine)</a:t>
            </a:r>
          </a:p>
          <a:p>
            <a:pPr marL="0" marR="0" lvl="0" indent="0" algn="l" defTabSz="914400" rtl="0" eaLnBrk="0" fontAlgn="base" latinLnBrk="0" hangingPunct="0">
              <a:lnSpc>
                <a:spcPct val="100000"/>
              </a:lnSpc>
              <a:spcBef>
                <a:spcPct val="0"/>
              </a:spcBef>
              <a:spcAft>
                <a:spcPct val="0"/>
              </a:spcAft>
              <a:buClrTx/>
              <a:buSzTx/>
              <a:buFontTx/>
              <a:buNone/>
              <a:tabLst/>
            </a:pPr>
            <a:r>
              <a:rPr lang="en-GB" sz="600" b="1" dirty="0">
                <a:effectLst/>
                <a:latin typeface="Comic Sans MS" panose="030F0702030302020204" pitchFamily="66" charset="0"/>
                <a:ea typeface="Calibri" panose="020F0502020204030204" pitchFamily="34" charset="0"/>
                <a:cs typeface="Times New Roman" panose="02020603050405020304" pitchFamily="18" charset="0"/>
              </a:rPr>
              <a:t>Poppy </a:t>
            </a:r>
            <a:r>
              <a:rPr lang="en-GB" sz="600" b="1" dirty="0" err="1">
                <a:effectLst/>
                <a:latin typeface="Comic Sans MS" panose="030F0702030302020204" pitchFamily="66" charset="0"/>
                <a:ea typeface="Calibri" panose="020F0502020204030204" pitchFamily="34" charset="0"/>
                <a:cs typeface="Times New Roman" panose="02020603050405020304" pitchFamily="18" charset="0"/>
              </a:rPr>
              <a:t>Okotcha</a:t>
            </a:r>
            <a:r>
              <a:rPr lang="en-GB" sz="600" b="1" dirty="0">
                <a:effectLst/>
                <a:latin typeface="Comic Sans MS" panose="030F0702030302020204" pitchFamily="66" charset="0"/>
                <a:ea typeface="Calibri" panose="020F0502020204030204" pitchFamily="34" charset="0"/>
                <a:cs typeface="Times New Roman" panose="02020603050405020304" pitchFamily="18" charset="0"/>
              </a:rPr>
              <a:t> </a:t>
            </a:r>
            <a:endParaRPr kumimoji="0" lang="en-US" altLang="en-US" sz="600" b="0" i="0" u="none" strike="noStrike" cap="none" normalizeH="0" baseline="0" dirty="0">
              <a:ln>
                <a:noFill/>
              </a:ln>
              <a:effectLst/>
              <a:latin typeface="Comic Sans MS" panose="030F0702030302020204" pitchFamily="66" charset="0"/>
            </a:endParaRPr>
          </a:p>
        </p:txBody>
      </p:sp>
      <p:sp>
        <p:nvSpPr>
          <p:cNvPr id="39" name="AutoShape 2">
            <a:extLst>
              <a:ext uri="{FF2B5EF4-FFF2-40B4-BE49-F238E27FC236}">
                <a16:creationId xmlns:a16="http://schemas.microsoft.com/office/drawing/2014/main" id="{D23F8461-0907-429D-ABFD-5B963AF60857}"/>
              </a:ext>
            </a:extLst>
          </p:cNvPr>
          <p:cNvSpPr>
            <a:spLocks noChangeArrowheads="1"/>
          </p:cNvSpPr>
          <p:nvPr/>
        </p:nvSpPr>
        <p:spPr bwMode="auto">
          <a:xfrm>
            <a:off x="2881923" y="1286717"/>
            <a:ext cx="1350998" cy="836473"/>
          </a:xfrm>
          <a:prstGeom prst="roundRect">
            <a:avLst>
              <a:gd name="adj" fmla="val 16667"/>
            </a:avLst>
          </a:prstGeom>
          <a:solidFill>
            <a:srgbClr val="92D050"/>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indent="0" algn="l">
              <a:spcBef>
                <a:spcPts val="0"/>
              </a:spcBef>
              <a:spcAft>
                <a:spcPts val="0"/>
              </a:spcAft>
            </a:pPr>
            <a:r>
              <a:rPr lang="en-GB" sz="600" b="1" u="sng" kern="1400" dirty="0">
                <a:ln>
                  <a:noFill/>
                </a:ln>
                <a:solidFill>
                  <a:srgbClr val="000000"/>
                </a:solidFill>
                <a:effectLst/>
                <a:latin typeface="Comic Sans MS" panose="030F0702030302020204" pitchFamily="66" charset="0"/>
              </a:rPr>
              <a:t>Geography </a:t>
            </a:r>
            <a:r>
              <a:rPr lang="en-GB" sz="600" b="1" kern="1400" dirty="0">
                <a:ln>
                  <a:noFill/>
                </a:ln>
                <a:solidFill>
                  <a:srgbClr val="000000"/>
                </a:solidFill>
                <a:effectLst/>
                <a:latin typeface="Comic Sans MS" panose="030F0702030302020204" pitchFamily="66" charset="0"/>
              </a:rPr>
              <a:t> -</a:t>
            </a: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600" u="sng" kern="1400" dirty="0">
                <a:ln>
                  <a:noFill/>
                </a:ln>
                <a:solidFill>
                  <a:srgbClr val="000000"/>
                </a:solidFill>
                <a:effectLst/>
                <a:latin typeface="Comic Sans MS" panose="030F0702030302020204" pitchFamily="66" charset="0"/>
              </a:rPr>
              <a:t>Geographical skills and fieldwork; </a:t>
            </a: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600" kern="1400" dirty="0">
                <a:ln>
                  <a:noFill/>
                </a:ln>
                <a:solidFill>
                  <a:srgbClr val="000000"/>
                </a:solidFill>
                <a:effectLst/>
                <a:latin typeface="Comic Sans MS" panose="030F0702030302020204" pitchFamily="66" charset="0"/>
              </a:rPr>
              <a:t>To use aerial photographs and plan perspectives to recognise landmarks and basic human and physical features devise a simple map; and use and </a:t>
            </a: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600" kern="1400" dirty="0">
                <a:ln>
                  <a:noFill/>
                </a:ln>
                <a:solidFill>
                  <a:srgbClr val="000000"/>
                </a:solidFill>
                <a:effectLst/>
                <a:latin typeface="Comic Sans MS" panose="030F0702030302020204" pitchFamily="66" charset="0"/>
              </a:rPr>
              <a:t>construct basic symbols in key</a:t>
            </a:r>
            <a:endParaRPr lang="en-GB" sz="6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en-GB" sz="600" kern="1400" dirty="0">
                <a:ln>
                  <a:noFill/>
                </a:ln>
                <a:solidFill>
                  <a:srgbClr val="000000"/>
                </a:solidFill>
                <a:effectLst/>
                <a:latin typeface="Times New Roman" panose="02020603050405020304" pitchFamily="18" charset="0"/>
              </a:rPr>
              <a:t> </a:t>
            </a:r>
          </a:p>
          <a:p>
            <a:pPr marL="0" marR="0" indent="0" algn="l">
              <a:spcBef>
                <a:spcPts val="0"/>
              </a:spcBef>
              <a:spcAft>
                <a:spcPts val="0"/>
              </a:spcAft>
            </a:pPr>
            <a:r>
              <a:rPr lang="en-GB" sz="1800" kern="1400" dirty="0">
                <a:ln>
                  <a:noFill/>
                </a:ln>
                <a:solidFill>
                  <a:srgbClr val="000000"/>
                </a:solidFill>
                <a:effectLst/>
                <a:latin typeface="Times New Roman" panose="02020603050405020304" pitchFamily="18" charset="0"/>
              </a:rPr>
              <a:t> </a:t>
            </a:r>
          </a:p>
        </p:txBody>
      </p:sp>
      <p:sp>
        <p:nvSpPr>
          <p:cNvPr id="41" name="AutoShape 5">
            <a:extLst>
              <a:ext uri="{FF2B5EF4-FFF2-40B4-BE49-F238E27FC236}">
                <a16:creationId xmlns:a16="http://schemas.microsoft.com/office/drawing/2014/main" id="{7A51EA17-BFA6-4176-B103-D8BF0D1A1C89}"/>
              </a:ext>
            </a:extLst>
          </p:cNvPr>
          <p:cNvSpPr>
            <a:spLocks noChangeArrowheads="1"/>
          </p:cNvSpPr>
          <p:nvPr/>
        </p:nvSpPr>
        <p:spPr bwMode="auto">
          <a:xfrm>
            <a:off x="7190315" y="18433"/>
            <a:ext cx="2649979" cy="6145804"/>
          </a:xfrm>
          <a:prstGeom prst="roundRect">
            <a:avLst>
              <a:gd name="adj" fmla="val 16667"/>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1" i="0" u="sng" strike="noStrike" cap="none" normalizeH="0" baseline="0" dirty="0">
                <a:ln>
                  <a:noFill/>
                </a:ln>
                <a:effectLst/>
                <a:latin typeface="Comic Sans MS" panose="030F0702030302020204" pitchFamily="66" charset="0"/>
              </a:rPr>
              <a:t>Week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effectLst/>
                <a:latin typeface="Comic Sans MS" panose="030F0702030302020204" pitchFamily="66" charset="0"/>
              </a:rPr>
              <a:t>Topic- What is transport?</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RE- What is special about a church?</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ea typeface="Calibri" panose="020F0502020204030204" pitchFamily="34" charset="0"/>
                <a:cs typeface="Times New Roman" panose="02020603050405020304" pitchFamily="18" charset="0"/>
              </a:rPr>
              <a:t>PSHE- How can being kind or unkind effect  others?</a:t>
            </a:r>
            <a:endParaRPr lang="en-GB" altLang="en-US" sz="800"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Computing- How can I paint on computers?</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800" b="1" dirty="0">
                <a:latin typeface="Comic Sans MS" panose="030F0702030302020204" pitchFamily="66" charset="0"/>
              </a:rPr>
              <a:t>COUNTRYSIDE SHOW DAY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sng" strike="noStrike" cap="none" normalizeH="0" baseline="0" dirty="0">
              <a:ln>
                <a:noFill/>
              </a:ln>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1" i="0" u="sng" strike="noStrike" cap="none" normalizeH="0" baseline="0" dirty="0">
                <a:ln>
                  <a:noFill/>
                </a:ln>
                <a:effectLst/>
                <a:latin typeface="Comic Sans MS" panose="030F0702030302020204" pitchFamily="66" charset="0"/>
              </a:rPr>
              <a:t>Week 2</a:t>
            </a:r>
            <a:r>
              <a:rPr kumimoji="0" lang="en-GB" altLang="en-US" sz="800" b="1" i="1" u="none" strike="noStrike" cap="none" normalizeH="0" baseline="0" dirty="0">
                <a:ln>
                  <a:noFill/>
                </a:ln>
                <a:effectLst/>
                <a:latin typeface="Comic Sans MS" panose="030F0702030302020204"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effectLst/>
                <a:latin typeface="Comic Sans MS" panose="030F0702030302020204" pitchFamily="66" charset="0"/>
              </a:rPr>
              <a:t>Science – What do we need to survive?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effectLst/>
                <a:latin typeface="Comic Sans MS" panose="030F0702030302020204" pitchFamily="66" charset="0"/>
              </a:rPr>
              <a:t>Topic- Why do we live in </a:t>
            </a:r>
            <a:r>
              <a:rPr kumimoji="0" lang="en-GB" altLang="en-US" sz="800" b="0" i="0" u="none" strike="noStrike" cap="none" normalizeH="0" baseline="0" dirty="0" err="1">
                <a:ln>
                  <a:noFill/>
                </a:ln>
                <a:effectLst/>
                <a:latin typeface="Comic Sans MS" panose="030F0702030302020204" pitchFamily="66" charset="0"/>
              </a:rPr>
              <a:t>Widdrington</a:t>
            </a:r>
            <a:r>
              <a:rPr kumimoji="0" lang="en-GB" altLang="en-US" sz="800" b="0" i="0" u="none" strike="noStrike" cap="none" normalizeH="0" baseline="0" dirty="0">
                <a:ln>
                  <a:noFill/>
                </a:ln>
                <a:effectLst/>
                <a:latin typeface="Comic Sans MS" panose="030F0702030302020204" pitchFamily="66" charset="0"/>
              </a:rPr>
              <a:t> Station?</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Topic – How have trains changed over time? Who is George Stephenson?</a:t>
            </a:r>
            <a:endParaRPr kumimoji="0" lang="en-GB" altLang="en-US" sz="800" b="0" i="0" u="none" strike="noStrike" cap="none" normalizeH="0" baseline="0" dirty="0">
              <a:ln>
                <a:noFill/>
              </a:ln>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RE- Are all churches the same?</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PSHE- </a:t>
            </a:r>
            <a:r>
              <a:rPr lang="en-GB" altLang="en-US" sz="700" dirty="0">
                <a:latin typeface="Comic Sans MS" panose="030F0702030302020204" pitchFamily="66" charset="0"/>
              </a:rPr>
              <a:t>What responsibilities do we have in school?</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Computing- Can I use a computer to show data I have collected?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700" b="0" i="0" u="none" strike="noStrike" cap="none" normalizeH="0" baseline="0" dirty="0">
              <a:ln>
                <a:noFill/>
              </a:ln>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1" u="sng" strike="noStrike" cap="none" normalizeH="0" baseline="0" dirty="0">
                <a:ln>
                  <a:noFill/>
                </a:ln>
                <a:effectLst/>
                <a:latin typeface="Comic Sans MS" panose="030F0702030302020204" pitchFamily="66" charset="0"/>
              </a:rPr>
              <a:t>Week 3</a:t>
            </a:r>
            <a:endParaRPr kumimoji="0" lang="en-GB" altLang="en-US" sz="800" b="0" u="sng" strike="noStrike" cap="none" normalizeH="0" baseline="0" dirty="0">
              <a:ln>
                <a:noFill/>
              </a:ln>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effectLst/>
                <a:latin typeface="Comic Sans MS" panose="030F0702030302020204" pitchFamily="66" charset="0"/>
              </a:rPr>
              <a:t>Science –What are the best foods to eat?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effectLst/>
                <a:latin typeface="Comic Sans MS" panose="030F0702030302020204" pitchFamily="66" charset="0"/>
              </a:rPr>
              <a:t>Topic- TRANSPORT OVERTIME WORKSHOP</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RE- What is special about a synagogue?</a:t>
            </a:r>
          </a:p>
          <a:p>
            <a:pPr defTabSz="914400" eaLnBrk="0" fontAlgn="base" hangingPunct="0">
              <a:spcBef>
                <a:spcPct val="0"/>
              </a:spcBef>
              <a:spcAft>
                <a:spcPct val="0"/>
              </a:spcAft>
            </a:pPr>
            <a:r>
              <a:rPr lang="en-GB" altLang="en-US" sz="800" dirty="0">
                <a:latin typeface="Comic Sans MS" panose="030F0702030302020204" pitchFamily="66" charset="0"/>
              </a:rPr>
              <a:t>PSHE- How can we care for animals?</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Computing- Can I use shapes and lines to make art?</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800" dirty="0">
              <a:latin typeface="Comic Sans MS" panose="030F0702030302020204" pitchFamily="66" charset="0"/>
            </a:endParaRPr>
          </a:p>
          <a:p>
            <a:pPr eaLnBrk="0" fontAlgn="base" hangingPunct="0">
              <a:spcBef>
                <a:spcPct val="0"/>
              </a:spcBef>
              <a:spcAft>
                <a:spcPct val="0"/>
              </a:spcAft>
            </a:pPr>
            <a:r>
              <a:rPr kumimoji="0" lang="en-GB" altLang="en-US" sz="800" b="1" u="sng" strike="noStrike" cap="none" normalizeH="0" baseline="0" dirty="0">
                <a:ln>
                  <a:noFill/>
                </a:ln>
                <a:effectLst/>
                <a:latin typeface="Comic Sans MS" panose="030F0702030302020204" pitchFamily="66" charset="0"/>
              </a:rPr>
              <a:t>Week 4</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effectLst/>
                <a:latin typeface="Comic Sans MS" panose="030F0702030302020204" pitchFamily="66" charset="0"/>
              </a:rPr>
              <a:t>Science/ DT- Can we make a healthy meal?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effectLst/>
                <a:latin typeface="Comic Sans MS" panose="030F0702030302020204" pitchFamily="66" charset="0"/>
              </a:rPr>
              <a:t>Topic- How has transport changed over time? 1</a:t>
            </a:r>
          </a:p>
          <a:p>
            <a:pPr defTabSz="914400" eaLnBrk="0" fontAlgn="base" hangingPunct="0">
              <a:spcBef>
                <a:spcPct val="0"/>
              </a:spcBef>
              <a:spcAft>
                <a:spcPct val="0"/>
              </a:spcAft>
            </a:pPr>
            <a:r>
              <a:rPr lang="en-GB" altLang="en-US" sz="800" dirty="0">
                <a:latin typeface="Comic Sans MS" panose="030F0702030302020204" pitchFamily="66" charset="0"/>
              </a:rPr>
              <a:t>Topic – </a:t>
            </a:r>
            <a:r>
              <a:rPr kumimoji="0" lang="en-GB" altLang="en-US" sz="800" b="0" i="0" u="none" strike="noStrike" cap="none" normalizeH="0" baseline="0" dirty="0">
                <a:ln>
                  <a:noFill/>
                </a:ln>
                <a:effectLst/>
                <a:latin typeface="Comic Sans MS" panose="030F0702030302020204" pitchFamily="66" charset="0"/>
              </a:rPr>
              <a:t>How has transport changed over time? 2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RE- What is special about a mosque?</a:t>
            </a:r>
          </a:p>
          <a:p>
            <a:pPr defTabSz="914400" eaLnBrk="0" fontAlgn="base" hangingPunct="0">
              <a:spcBef>
                <a:spcPct val="0"/>
              </a:spcBef>
              <a:spcAft>
                <a:spcPct val="0"/>
              </a:spcAft>
            </a:pPr>
            <a:r>
              <a:rPr lang="en-GB" altLang="en-US" sz="800" dirty="0">
                <a:latin typeface="Comic Sans MS" panose="030F0702030302020204" pitchFamily="66" charset="0"/>
              </a:rPr>
              <a:t>PSHE- What can harm our world? How can we care for the world?</a:t>
            </a:r>
          </a:p>
          <a:p>
            <a:pPr defTabSz="914400" eaLnBrk="0" fontAlgn="base" hangingPunct="0">
              <a:spcBef>
                <a:spcPct val="0"/>
              </a:spcBef>
              <a:spcAft>
                <a:spcPct val="0"/>
              </a:spcAft>
            </a:pPr>
            <a:r>
              <a:rPr lang="en-GB" altLang="en-US" sz="800" dirty="0">
                <a:latin typeface="Comic Sans MS" panose="030F0702030302020204" pitchFamily="66" charset="0"/>
              </a:rPr>
              <a:t>Computing- How can I make my artwork unique?</a:t>
            </a:r>
          </a:p>
          <a:p>
            <a:pPr eaLnBrk="0" fontAlgn="base" hangingPunct="0">
              <a:spcBef>
                <a:spcPct val="0"/>
              </a:spcBef>
              <a:spcAft>
                <a:spcPct val="0"/>
              </a:spcAft>
            </a:pPr>
            <a:endParaRPr kumimoji="0" lang="en-GB" altLang="en-US" sz="800" b="1" u="sng" strike="noStrike" cap="none" normalizeH="0" baseline="0" dirty="0">
              <a:ln>
                <a:noFill/>
              </a:ln>
              <a:effectLst/>
              <a:latin typeface="Comic Sans MS" panose="030F0702030302020204" pitchFamily="66" charset="0"/>
            </a:endParaRPr>
          </a:p>
          <a:p>
            <a:pPr eaLnBrk="0" fontAlgn="base" hangingPunct="0">
              <a:spcBef>
                <a:spcPct val="0"/>
              </a:spcBef>
              <a:spcAft>
                <a:spcPct val="0"/>
              </a:spcAft>
            </a:pPr>
            <a:r>
              <a:rPr kumimoji="0" lang="en-GB" altLang="en-US" sz="800" b="1" u="sng" strike="noStrike" cap="none" normalizeH="0" baseline="0" dirty="0">
                <a:ln>
                  <a:noFill/>
                </a:ln>
                <a:effectLst/>
                <a:latin typeface="Comic Sans MS" panose="030F0702030302020204" pitchFamily="66" charset="0"/>
              </a:rPr>
              <a:t>Week 5</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effectLst/>
                <a:latin typeface="Comic Sans MS" panose="030F0702030302020204" pitchFamily="66" charset="0"/>
              </a:rPr>
              <a:t>Science – What is the point in exercising?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RE- Where do people to go worship?</a:t>
            </a:r>
          </a:p>
          <a:p>
            <a:pPr defTabSz="914400" eaLnBrk="0" fontAlgn="base" hangingPunct="0">
              <a:spcBef>
                <a:spcPct val="0"/>
              </a:spcBef>
              <a:spcAft>
                <a:spcPct val="0"/>
              </a:spcAft>
            </a:pPr>
            <a:r>
              <a:rPr lang="en-GB" altLang="en-US" sz="800" dirty="0">
                <a:latin typeface="Comic Sans MS" panose="030F0702030302020204" pitchFamily="66" charset="0"/>
              </a:rPr>
              <a:t>PSHE- How do people grow and change?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strike="noStrike" cap="none" normalizeH="0" baseline="0" dirty="0">
                <a:ln>
                  <a:noFill/>
                </a:ln>
                <a:effectLst/>
                <a:latin typeface="Comic Sans MS" panose="030F0702030302020204" pitchFamily="66" charset="0"/>
              </a:rPr>
              <a:t>TRANSITION DAY &amp; TRIP TO BEAMISH</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800" b="1" dirty="0">
                <a:latin typeface="Comic Sans MS" panose="030F0702030302020204" pitchFamily="66" charset="0"/>
              </a:rPr>
              <a:t>CAREERS WEEK</a:t>
            </a:r>
            <a:endParaRPr kumimoji="0" lang="en-GB" altLang="en-US" sz="800" b="1" strike="noStrike" cap="none" normalizeH="0" baseline="0" dirty="0">
              <a:ln>
                <a:noFill/>
              </a:ln>
              <a:effectLst/>
              <a:latin typeface="Comic Sans MS" panose="030F0702030302020204" pitchFamily="66" charset="0"/>
            </a:endParaRPr>
          </a:p>
          <a:p>
            <a:pPr eaLnBrk="0" fontAlgn="base" hangingPunct="0">
              <a:spcBef>
                <a:spcPct val="0"/>
              </a:spcBef>
              <a:spcAft>
                <a:spcPct val="0"/>
              </a:spcAft>
            </a:pPr>
            <a:endParaRPr lang="en-GB" altLang="en-US" sz="800" b="1" u="sng" dirty="0">
              <a:latin typeface="Comic Sans MS" panose="030F0702030302020204" pitchFamily="66" charset="0"/>
            </a:endParaRPr>
          </a:p>
          <a:p>
            <a:pPr eaLnBrk="0" fontAlgn="base" hangingPunct="0">
              <a:spcBef>
                <a:spcPct val="0"/>
              </a:spcBef>
              <a:spcAft>
                <a:spcPct val="0"/>
              </a:spcAft>
            </a:pPr>
            <a:r>
              <a:rPr kumimoji="0" lang="en-GB" altLang="en-US" sz="800" b="1" u="sng" strike="noStrike" cap="none" normalizeH="0" baseline="0" dirty="0">
                <a:ln>
                  <a:noFill/>
                </a:ln>
                <a:effectLst/>
                <a:latin typeface="Comic Sans MS" panose="030F0702030302020204" pitchFamily="66" charset="0"/>
              </a:rPr>
              <a:t>Week 6</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effectLst/>
                <a:latin typeface="Comic Sans MS" panose="030F0702030302020204" pitchFamily="66" charset="0"/>
              </a:rPr>
              <a:t>Science – Who is Poppy </a:t>
            </a:r>
            <a:r>
              <a:rPr kumimoji="0" lang="en-GB" altLang="en-US" sz="800" b="0" i="0" u="none" strike="noStrike" cap="none" normalizeH="0" baseline="0" dirty="0" err="1">
                <a:ln>
                  <a:noFill/>
                </a:ln>
                <a:effectLst/>
                <a:latin typeface="Comic Sans MS" panose="030F0702030302020204" pitchFamily="66" charset="0"/>
              </a:rPr>
              <a:t>Okotcha</a:t>
            </a:r>
            <a:r>
              <a:rPr kumimoji="0" lang="en-GB" altLang="en-US" sz="800" b="0" i="0" u="none" strike="noStrike" cap="none" normalizeH="0" baseline="0" dirty="0">
                <a:ln>
                  <a:noFill/>
                </a:ln>
                <a:effectLst/>
                <a:latin typeface="Comic Sans MS" panose="030F0702030302020204" pitchFamily="66"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effectLst/>
                <a:latin typeface="Comic Sans MS" panose="030F0702030302020204" pitchFamily="66" charset="0"/>
              </a:rPr>
              <a:t>Topic- Why did people want to travel?</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RE- What is special about places of worship and how people act?</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800" dirty="0">
                <a:latin typeface="Comic Sans MS" panose="030F0702030302020204" pitchFamily="66" charset="0"/>
              </a:rPr>
              <a:t>PSHE- How can we manage the change of moving classes?</a:t>
            </a:r>
          </a:p>
          <a:p>
            <a:pPr defTabSz="914400" eaLnBrk="0" fontAlgn="base" hangingPunct="0">
              <a:spcBef>
                <a:spcPct val="0"/>
              </a:spcBef>
              <a:spcAft>
                <a:spcPct val="0"/>
              </a:spcAft>
            </a:pPr>
            <a:r>
              <a:rPr lang="en-GB" altLang="en-US" sz="800" dirty="0">
                <a:latin typeface="Comic Sans MS" panose="030F0702030302020204" pitchFamily="66" charset="0"/>
              </a:rPr>
              <a:t>Computing- How can I make my artwork unique?</a:t>
            </a:r>
          </a:p>
          <a:p>
            <a:pPr defTabSz="914400" eaLnBrk="0" fontAlgn="base" hangingPunct="0">
              <a:spcBef>
                <a:spcPct val="0"/>
              </a:spcBef>
              <a:spcAft>
                <a:spcPct val="0"/>
              </a:spcAft>
            </a:pPr>
            <a:r>
              <a:rPr lang="en-GB" altLang="en-US" sz="800" dirty="0">
                <a:latin typeface="Comic Sans MS" panose="030F0702030302020204" pitchFamily="66" charset="0"/>
              </a:rPr>
              <a:t>Artis of the ½ term- </a:t>
            </a:r>
            <a:r>
              <a:rPr lang="en-GB" altLang="en-US" sz="800" dirty="0" err="1">
                <a:latin typeface="Comic Sans MS" panose="030F0702030302020204" pitchFamily="66" charset="0"/>
              </a:rPr>
              <a:t>Lowery</a:t>
            </a:r>
            <a:endParaRPr lang="en-GB" altLang="en-US" sz="800"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effectLst/>
              <a:latin typeface="Comic Sans MS" panose="030F0702030302020204" pitchFamily="66" charset="0"/>
            </a:endParaRPr>
          </a:p>
          <a:p>
            <a:pPr eaLnBrk="0" fontAlgn="base" hangingPunct="0">
              <a:spcBef>
                <a:spcPct val="0"/>
              </a:spcBef>
              <a:spcAft>
                <a:spcPct val="0"/>
              </a:spcAft>
            </a:pPr>
            <a:endParaRPr kumimoji="0" lang="en-GB" altLang="en-US" sz="900" b="0" u="sng" strike="noStrike" cap="none" normalizeH="0" baseline="0" dirty="0">
              <a:ln>
                <a:noFill/>
              </a:ln>
              <a:solidFill>
                <a:srgbClr val="000000"/>
              </a:solidFill>
              <a:effectLst/>
              <a:latin typeface="Comic Sans MS" panose="030F0702030302020204" pitchFamily="66" charset="0"/>
            </a:endParaRPr>
          </a:p>
          <a:p>
            <a:pPr eaLnBrk="0" fontAlgn="base" hangingPunct="0">
              <a:spcBef>
                <a:spcPct val="0"/>
              </a:spcBef>
              <a:spcAft>
                <a:spcPct val="0"/>
              </a:spcAft>
            </a:pPr>
            <a:endParaRPr kumimoji="0" lang="en-GB" altLang="en-US" sz="900" b="0" u="sng" strike="noStrike" cap="none" normalizeH="0" baseline="0" dirty="0">
              <a:ln>
                <a:noFill/>
              </a:ln>
              <a:solidFill>
                <a:srgbClr val="000000"/>
              </a:solidFill>
              <a:effectLst/>
              <a:latin typeface="Comic Sans MS" panose="030F0702030302020204" pitchFamily="66" charset="0"/>
            </a:endParaRPr>
          </a:p>
          <a:p>
            <a:pPr eaLnBrk="0" fontAlgn="base" hangingPunct="0">
              <a:spcBef>
                <a:spcPct val="0"/>
              </a:spcBef>
              <a:spcAft>
                <a:spcPct val="0"/>
              </a:spcAft>
            </a:pPr>
            <a:endParaRPr kumimoji="0" lang="en-GB" altLang="en-US" sz="900" b="0" u="sng"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700" b="0" i="0" u="none" strike="noStrike" cap="none" normalizeH="0" baseline="0" dirty="0">
              <a:ln>
                <a:noFill/>
              </a:ln>
              <a:solidFill>
                <a:srgbClr val="0066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700" dirty="0">
              <a:solidFill>
                <a:srgbClr val="006600"/>
              </a:solidFill>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rgbClr val="CC66FF"/>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rgbClr val="CC66FF"/>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500" b="1" i="0" u="none" strike="noStrike" cap="none" normalizeH="0" baseline="0" dirty="0">
                <a:ln>
                  <a:noFill/>
                </a:ln>
                <a:solidFill>
                  <a:srgbClr val="000000"/>
                </a:solidFill>
                <a:effectLst/>
                <a:latin typeface="Comic Sans MS" panose="030F0702030302020204"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500" b="0" i="0" u="none" strike="noStrike" cap="none" normalizeH="0" baseline="0" dirty="0">
              <a:ln>
                <a:noFill/>
              </a:ln>
              <a:solidFill>
                <a:srgbClr val="CC66FF"/>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9" name="Picture 2" descr="Travellers' Tales | Above Bounds">
            <a:extLst>
              <a:ext uri="{FF2B5EF4-FFF2-40B4-BE49-F238E27FC236}">
                <a16:creationId xmlns:a16="http://schemas.microsoft.com/office/drawing/2014/main" id="{C8E4B3F4-D7E1-46ED-9067-D358DA3D2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43" b="24088"/>
          <a:stretch/>
        </p:blipFill>
        <p:spPr bwMode="auto">
          <a:xfrm>
            <a:off x="2896632" y="2341522"/>
            <a:ext cx="1960476" cy="1733300"/>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4">
            <a:extLst>
              <a:ext uri="{FF2B5EF4-FFF2-40B4-BE49-F238E27FC236}">
                <a16:creationId xmlns:a16="http://schemas.microsoft.com/office/drawing/2014/main" id="{0DF07031-5C3F-4A2C-B2DF-824293AB6056}"/>
              </a:ext>
            </a:extLst>
          </p:cNvPr>
          <p:cNvSpPr>
            <a:spLocks noChangeArrowheads="1"/>
          </p:cNvSpPr>
          <p:nvPr/>
        </p:nvSpPr>
        <p:spPr bwMode="auto">
          <a:xfrm>
            <a:off x="95808" y="5890566"/>
            <a:ext cx="1761829" cy="850802"/>
          </a:xfrm>
          <a:prstGeom prst="roundRect">
            <a:avLst>
              <a:gd name="adj" fmla="val 16667"/>
            </a:avLst>
          </a:prstGeom>
          <a:solidFill>
            <a:srgbClr val="9BEDD2"/>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1" i="0" u="none" strike="noStrike" cap="none" normalizeH="0" baseline="0" dirty="0">
                <a:ln>
                  <a:noFill/>
                </a:ln>
                <a:solidFill>
                  <a:srgbClr val="000000"/>
                </a:solidFill>
                <a:effectLst/>
                <a:latin typeface="Comic Sans MS" panose="030F0702030302020204" pitchFamily="66" charset="0"/>
              </a:rPr>
              <a:t>Educational enhancement</a:t>
            </a:r>
          </a:p>
          <a:p>
            <a:pPr marL="0" marR="0" indent="0">
              <a:spcBef>
                <a:spcPts val="0"/>
              </a:spcBef>
              <a:spcAft>
                <a:spcPts val="0"/>
              </a:spcAft>
            </a:pPr>
            <a:r>
              <a:rPr lang="en-GB" sz="600" kern="1400" dirty="0">
                <a:ln>
                  <a:noFill/>
                </a:ln>
                <a:solidFill>
                  <a:srgbClr val="000000"/>
                </a:solidFill>
                <a:effectLst/>
                <a:latin typeface="Comic Sans MS" panose="030F0702030302020204" pitchFamily="66" charset="0"/>
              </a:rPr>
              <a:t>This half term we will be experience a blas</a:t>
            </a:r>
            <a:r>
              <a:rPr lang="en-GB" sz="600" kern="1400" dirty="0">
                <a:solidFill>
                  <a:srgbClr val="000000"/>
                </a:solidFill>
                <a:latin typeface="Comic Sans MS" panose="030F0702030302020204" pitchFamily="66" charset="0"/>
              </a:rPr>
              <a:t>t from the past with a work shop all about transport overtime. We will learn about how transport has evolved and the important inventors that made this possible as well as some super drama about Amelia </a:t>
            </a:r>
            <a:r>
              <a:rPr lang="en-GB" sz="600" kern="1400" dirty="0" err="1">
                <a:solidFill>
                  <a:srgbClr val="000000"/>
                </a:solidFill>
                <a:latin typeface="Comic Sans MS" panose="030F0702030302020204" pitchFamily="66" charset="0"/>
              </a:rPr>
              <a:t>Earheart</a:t>
            </a:r>
            <a:r>
              <a:rPr lang="en-GB" sz="600" kern="1400" dirty="0">
                <a:solidFill>
                  <a:srgbClr val="000000"/>
                </a:solidFill>
                <a:latin typeface="Comic Sans MS" panose="030F0702030302020204" pitchFamily="66"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3" name="Picture 2" descr="What's the future of transportation? - Experience Magazine">
            <a:extLst>
              <a:ext uri="{FF2B5EF4-FFF2-40B4-BE49-F238E27FC236}">
                <a16:creationId xmlns:a16="http://schemas.microsoft.com/office/drawing/2014/main" id="{F5E25570-FCF6-4A21-BDF1-0C0BE5B168B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005" b="92110" l="10000" r="92167">
                        <a14:foregroundMark x1="63083" y1="92110" x2="60083" y2="90258"/>
                        <a14:foregroundMark x1="71917" y1="7005" x2="71167" y2="10386"/>
                        <a14:foregroundMark x1="76833" y1="20209" x2="80833" y2="14251"/>
                        <a14:foregroundMark x1="89167" y1="32770" x2="92167" y2="29630"/>
                        <a14:foregroundMark x1="78167" y1="46296" x2="63833" y2="47987"/>
                        <a14:foregroundMark x1="63833" y1="47987" x2="63833" y2="48068"/>
                        <a14:foregroundMark x1="79750" y1="61111" x2="79750" y2="61111"/>
                        <a14:foregroundMark x1="83583" y1="62721" x2="82500" y2="64010"/>
                        <a14:foregroundMark x1="80000" y1="60064" x2="76500" y2="64010"/>
                        <a14:foregroundMark x1="84083" y1="59259" x2="79250" y2="67391"/>
                        <a14:foregroundMark x1="34750" y1="65539" x2="38583" y2="72544"/>
                        <a14:foregroundMark x1="72500" y1="54589" x2="69500" y2="62963"/>
                        <a14:foregroundMark x1="82750" y1="33253" x2="80333" y2="32206"/>
                        <a14:foregroundMark x1="91917" y1="39775" x2="87833" y2="40258"/>
                        <a14:foregroundMark x1="35833" y1="8535" x2="35583" y2="12158"/>
                      </a14:backgroundRemoval>
                    </a14:imgEffect>
                  </a14:imgLayer>
                </a14:imgProps>
              </a:ext>
              <a:ext uri="{28A0092B-C50C-407E-A947-70E740481C1C}">
                <a14:useLocalDpi xmlns:a14="http://schemas.microsoft.com/office/drawing/2010/main" val="0"/>
              </a:ext>
            </a:extLst>
          </a:blip>
          <a:srcRect/>
          <a:stretch>
            <a:fillRect/>
          </a:stretch>
        </p:blipFill>
        <p:spPr bwMode="auto">
          <a:xfrm>
            <a:off x="1955630" y="4363513"/>
            <a:ext cx="1118507" cy="11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30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15532</TotalTime>
  <Words>1319</Words>
  <Application>Microsoft Office PowerPoint</Application>
  <PresentationFormat>A4 Paper (210x297 mm)</PresentationFormat>
  <Paragraphs>171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Comic Sans MS</vt:lpstr>
      <vt:lpstr>Symbol</vt:lpstr>
      <vt:lpstr>Times New Roman</vt:lpstr>
      <vt:lpstr>Twinkl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Darlow</dc:creator>
  <cp:lastModifiedBy>Lindsey Conroy</cp:lastModifiedBy>
  <cp:revision>20</cp:revision>
  <dcterms:created xsi:type="dcterms:W3CDTF">2024-05-23T11:28:42Z</dcterms:created>
  <dcterms:modified xsi:type="dcterms:W3CDTF">2026-06-01T06:51:56Z</dcterms:modified>
</cp:coreProperties>
</file>