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906000" cy="6858000" type="A4"/>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30" d="100"/>
          <a:sy n="130" d="100"/>
        </p:scale>
        <p:origin x="64" y="180"/>
      </p:cViewPr>
      <p:guideLst>
        <p:guide orient="horz" pos="2160"/>
        <p:guide pos="312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2130426"/>
            <a:ext cx="84201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1BE9F2CF-6138-44C5-A148-2DC0BDF3A5A4}" type="datetimeFigureOut">
              <a:rPr lang="en-GB" smtClean="0"/>
              <a:pPr/>
              <a:t>02/12/2025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EE4284A-CCFC-4D1A-95BB-55FBFCCCE910}"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BE9F2CF-6138-44C5-A148-2DC0BDF3A5A4}" type="datetimeFigureOut">
              <a:rPr lang="en-GB" smtClean="0"/>
              <a:pPr/>
              <a:t>02/12/2025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EE4284A-CCFC-4D1A-95BB-55FBFCCCE910}"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780337" y="274639"/>
            <a:ext cx="2414588"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536575" y="274639"/>
            <a:ext cx="7078663"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BE9F2CF-6138-44C5-A148-2DC0BDF3A5A4}" type="datetimeFigureOut">
              <a:rPr lang="en-GB" smtClean="0"/>
              <a:pPr/>
              <a:t>02/12/2025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EE4284A-CCFC-4D1A-95BB-55FBFCCCE910}"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BE9F2CF-6138-44C5-A148-2DC0BDF3A5A4}" type="datetimeFigureOut">
              <a:rPr lang="en-GB" smtClean="0"/>
              <a:pPr/>
              <a:t>02/12/2025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EE4284A-CCFC-4D1A-95BB-55FBFCCCE910}"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82506" y="4406901"/>
            <a:ext cx="84201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BE9F2CF-6138-44C5-A148-2DC0BDF3A5A4}" type="datetimeFigureOut">
              <a:rPr lang="en-GB" smtClean="0"/>
              <a:pPr/>
              <a:t>02/12/2025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EE4284A-CCFC-4D1A-95BB-55FBFCCCE910}"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536575"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5448300"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1BE9F2CF-6138-44C5-A148-2DC0BDF3A5A4}" type="datetimeFigureOut">
              <a:rPr lang="en-GB" smtClean="0"/>
              <a:pPr/>
              <a:t>02/12/2025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EE4284A-CCFC-4D1A-95BB-55FBFCCCE910}"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4638"/>
            <a:ext cx="89154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1BE9F2CF-6138-44C5-A148-2DC0BDF3A5A4}" type="datetimeFigureOut">
              <a:rPr lang="en-GB" smtClean="0"/>
              <a:pPr/>
              <a:t>02/12/2025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EE4284A-CCFC-4D1A-95BB-55FBFCCCE910}"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1BE9F2CF-6138-44C5-A148-2DC0BDF3A5A4}" type="datetimeFigureOut">
              <a:rPr lang="en-GB" smtClean="0"/>
              <a:pPr/>
              <a:t>02/12/2025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EE4284A-CCFC-4D1A-95BB-55FBFCCCE910}"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E9F2CF-6138-44C5-A148-2DC0BDF3A5A4}" type="datetimeFigureOut">
              <a:rPr lang="en-GB" smtClean="0"/>
              <a:pPr/>
              <a:t>02/12/2025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EE4284A-CCFC-4D1A-95BB-55FBFCCCE910}"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3050"/>
            <a:ext cx="3259006"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BE9F2CF-6138-44C5-A148-2DC0BDF3A5A4}" type="datetimeFigureOut">
              <a:rPr lang="en-GB" smtClean="0"/>
              <a:pPr/>
              <a:t>02/12/2025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EE4284A-CCFC-4D1A-95BB-55FBFCCCE910}"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1645" y="4800600"/>
            <a:ext cx="59436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BE9F2CF-6138-44C5-A148-2DC0BDF3A5A4}" type="datetimeFigureOut">
              <a:rPr lang="en-GB" smtClean="0"/>
              <a:pPr/>
              <a:t>02/12/2025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EE4284A-CCFC-4D1A-95BB-55FBFCCCE910}"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E9F2CF-6138-44C5-A148-2DC0BDF3A5A4}" type="datetimeFigureOut">
              <a:rPr lang="en-GB" smtClean="0"/>
              <a:pPr/>
              <a:t>02/12/2025</a:t>
            </a:fld>
            <a:endParaRPr lang="en-GB"/>
          </a:p>
        </p:txBody>
      </p:sp>
      <p:sp>
        <p:nvSpPr>
          <p:cNvPr id="5" name="Footer Placeholder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EE4284A-CCFC-4D1A-95BB-55FBFCCCE910}"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Notepad pencil education supplies notebook notepad pencil html clipart  image #20894 | Clip art, Art images, Kids classroom decor"/>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flipH="1">
            <a:off x="128464" y="4221088"/>
            <a:ext cx="2288703" cy="2376264"/>
          </a:xfrm>
          <a:prstGeom prst="rect">
            <a:avLst/>
          </a:prstGeom>
          <a:noFill/>
        </p:spPr>
      </p:pic>
      <p:sp>
        <p:nvSpPr>
          <p:cNvPr id="7" name="TextBox 6"/>
          <p:cNvSpPr txBox="1"/>
          <p:nvPr/>
        </p:nvSpPr>
        <p:spPr>
          <a:xfrm>
            <a:off x="251373" y="5104348"/>
            <a:ext cx="2088232" cy="1923604"/>
          </a:xfrm>
          <a:prstGeom prst="rect">
            <a:avLst/>
          </a:prstGeom>
          <a:noFill/>
        </p:spPr>
        <p:txBody>
          <a:bodyPr wrap="square" rtlCol="0">
            <a:spAutoFit/>
          </a:bodyPr>
          <a:lstStyle/>
          <a:p>
            <a:r>
              <a:rPr lang="en-GB" sz="950" b="1" dirty="0">
                <a:solidFill>
                  <a:srgbClr val="00B0F0"/>
                </a:solidFill>
                <a:latin typeface="Twinkl" pitchFamily="2" charset="0"/>
              </a:rPr>
              <a:t>Monday</a:t>
            </a:r>
            <a:r>
              <a:rPr lang="en-GB" sz="950" dirty="0">
                <a:latin typeface="Twinkl" pitchFamily="2" charset="0"/>
              </a:rPr>
              <a:t>– </a:t>
            </a:r>
            <a:r>
              <a:rPr lang="en-GB" sz="950" b="1" dirty="0">
                <a:latin typeface="Twinkl" pitchFamily="2" charset="0"/>
              </a:rPr>
              <a:t>Spellings </a:t>
            </a:r>
            <a:endParaRPr lang="en-GB" sz="950" b="1" dirty="0">
              <a:solidFill>
                <a:srgbClr val="FF0000"/>
              </a:solidFill>
              <a:latin typeface="Twinkl" pitchFamily="2" charset="0"/>
            </a:endParaRPr>
          </a:p>
          <a:p>
            <a:r>
              <a:rPr lang="en-GB" sz="950" b="1" dirty="0">
                <a:solidFill>
                  <a:srgbClr val="00B0F0"/>
                </a:solidFill>
                <a:latin typeface="Twinkl" pitchFamily="2" charset="0"/>
              </a:rPr>
              <a:t>Tuesday</a:t>
            </a:r>
            <a:r>
              <a:rPr lang="en-GB" sz="950" dirty="0">
                <a:latin typeface="Twinkl" pitchFamily="2" charset="0"/>
              </a:rPr>
              <a:t>   - </a:t>
            </a:r>
            <a:r>
              <a:rPr lang="en-GB" sz="950" b="1" dirty="0">
                <a:latin typeface="Twinkl" pitchFamily="2" charset="0"/>
              </a:rPr>
              <a:t>PE with NUFC</a:t>
            </a:r>
          </a:p>
          <a:p>
            <a:r>
              <a:rPr lang="en-GB" sz="950" b="1" dirty="0">
                <a:solidFill>
                  <a:srgbClr val="00B0F0"/>
                </a:solidFill>
                <a:latin typeface="Twinkl" pitchFamily="2" charset="0"/>
              </a:rPr>
              <a:t>Wednesday</a:t>
            </a:r>
            <a:r>
              <a:rPr lang="en-GB" sz="950" dirty="0">
                <a:solidFill>
                  <a:srgbClr val="00B0F0"/>
                </a:solidFill>
                <a:latin typeface="Twinkl" pitchFamily="2" charset="0"/>
              </a:rPr>
              <a:t> </a:t>
            </a:r>
            <a:r>
              <a:rPr lang="en-GB" sz="950" dirty="0">
                <a:latin typeface="Twinkl" pitchFamily="2" charset="0"/>
              </a:rPr>
              <a:t>– Forest School </a:t>
            </a:r>
            <a:r>
              <a:rPr lang="en-GB" sz="950" b="1" dirty="0">
                <a:latin typeface="Twinkl" pitchFamily="2" charset="0"/>
              </a:rPr>
              <a:t>and PE  </a:t>
            </a:r>
            <a:r>
              <a:rPr lang="en-GB" sz="950" b="1" dirty="0">
                <a:solidFill>
                  <a:srgbClr val="FF0000"/>
                </a:solidFill>
                <a:latin typeface="Twinkl" pitchFamily="2" charset="0"/>
              </a:rPr>
              <a:t>***Not swimming***</a:t>
            </a:r>
          </a:p>
          <a:p>
            <a:r>
              <a:rPr lang="en-GB" sz="950" b="1" dirty="0">
                <a:solidFill>
                  <a:srgbClr val="00B0F0"/>
                </a:solidFill>
                <a:latin typeface="Twinkl" pitchFamily="2" charset="0"/>
              </a:rPr>
              <a:t>Thursday</a:t>
            </a:r>
            <a:r>
              <a:rPr lang="en-GB" sz="950" dirty="0">
                <a:solidFill>
                  <a:srgbClr val="00B0F0"/>
                </a:solidFill>
                <a:latin typeface="Twinkl" pitchFamily="2" charset="0"/>
              </a:rPr>
              <a:t> </a:t>
            </a:r>
            <a:r>
              <a:rPr lang="en-GB" sz="950" dirty="0">
                <a:latin typeface="Twinkl" pitchFamily="2" charset="0"/>
              </a:rPr>
              <a:t>– </a:t>
            </a:r>
            <a:r>
              <a:rPr lang="en-GB" sz="900" b="1" dirty="0">
                <a:latin typeface="Twinkl" pitchFamily="2" charset="0"/>
              </a:rPr>
              <a:t>Reading books changed</a:t>
            </a:r>
          </a:p>
          <a:p>
            <a:r>
              <a:rPr lang="en-GB" sz="950" b="1" dirty="0">
                <a:solidFill>
                  <a:srgbClr val="00B0F0"/>
                </a:solidFill>
                <a:latin typeface="Twinkl" pitchFamily="2" charset="0"/>
              </a:rPr>
              <a:t>Friday</a:t>
            </a:r>
            <a:r>
              <a:rPr lang="en-GB" sz="950" dirty="0">
                <a:latin typeface="Twinkl" pitchFamily="2" charset="0"/>
              </a:rPr>
              <a:t>- </a:t>
            </a:r>
            <a:r>
              <a:rPr lang="en-GB" sz="950" b="1" dirty="0">
                <a:latin typeface="Twinkl" pitchFamily="2" charset="0"/>
              </a:rPr>
              <a:t>Library</a:t>
            </a:r>
            <a:endParaRPr lang="en-GB" sz="950" dirty="0">
              <a:solidFill>
                <a:srgbClr val="00B050"/>
              </a:solidFill>
              <a:latin typeface="Twinkl" pitchFamily="2" charset="0"/>
            </a:endParaRPr>
          </a:p>
          <a:p>
            <a:endParaRPr lang="en-GB" sz="500" dirty="0">
              <a:latin typeface="Twinkl" pitchFamily="2" charset="0"/>
            </a:endParaRPr>
          </a:p>
          <a:p>
            <a:r>
              <a:rPr lang="en-GB" sz="950" b="1" dirty="0">
                <a:solidFill>
                  <a:srgbClr val="00B0F0"/>
                </a:solidFill>
                <a:latin typeface="Twinkl" pitchFamily="2" charset="0"/>
              </a:rPr>
              <a:t>Fri 6</a:t>
            </a:r>
            <a:r>
              <a:rPr lang="en-GB" sz="950" b="1" baseline="30000" dirty="0">
                <a:solidFill>
                  <a:srgbClr val="00B0F0"/>
                </a:solidFill>
                <a:latin typeface="Twinkl" pitchFamily="2" charset="0"/>
              </a:rPr>
              <a:t>th</a:t>
            </a:r>
            <a:r>
              <a:rPr lang="en-GB" sz="950" b="1" dirty="0">
                <a:solidFill>
                  <a:srgbClr val="00B0F0"/>
                </a:solidFill>
                <a:latin typeface="Twinkl" pitchFamily="2" charset="0"/>
              </a:rPr>
              <a:t> Feb </a:t>
            </a:r>
            <a:r>
              <a:rPr lang="en-GB" sz="950" dirty="0">
                <a:latin typeface="Twinkl" pitchFamily="2" charset="0"/>
              </a:rPr>
              <a:t>NSPCC Numbers Day</a:t>
            </a:r>
          </a:p>
          <a:p>
            <a:r>
              <a:rPr lang="en-GB" sz="950" b="1" dirty="0">
                <a:solidFill>
                  <a:srgbClr val="00B0F0"/>
                </a:solidFill>
                <a:latin typeface="Twinkl" pitchFamily="2" charset="0"/>
              </a:rPr>
              <a:t>Tues 10</a:t>
            </a:r>
            <a:r>
              <a:rPr lang="en-GB" sz="950" b="1" baseline="30000" dirty="0">
                <a:solidFill>
                  <a:srgbClr val="00B0F0"/>
                </a:solidFill>
                <a:latin typeface="Twinkl" pitchFamily="2" charset="0"/>
              </a:rPr>
              <a:t>th</a:t>
            </a:r>
            <a:r>
              <a:rPr lang="en-GB" sz="950" b="1" dirty="0">
                <a:solidFill>
                  <a:srgbClr val="00B0F0"/>
                </a:solidFill>
                <a:latin typeface="Twinkl" pitchFamily="2" charset="0"/>
              </a:rPr>
              <a:t> Feb </a:t>
            </a:r>
            <a:r>
              <a:rPr lang="en-GB" sz="950" dirty="0">
                <a:latin typeface="Twinkl" pitchFamily="2" charset="0"/>
              </a:rPr>
              <a:t>Safer Internet Day </a:t>
            </a:r>
          </a:p>
          <a:p>
            <a:r>
              <a:rPr lang="en-GB" sz="950" b="1" dirty="0">
                <a:solidFill>
                  <a:srgbClr val="00B0F0"/>
                </a:solidFill>
                <a:latin typeface="Twinkl" pitchFamily="2" charset="0"/>
              </a:rPr>
              <a:t>Fri 13</a:t>
            </a:r>
            <a:r>
              <a:rPr lang="en-GB" sz="950" b="1" baseline="30000" dirty="0">
                <a:solidFill>
                  <a:srgbClr val="00B0F0"/>
                </a:solidFill>
                <a:latin typeface="Twinkl" pitchFamily="2" charset="0"/>
              </a:rPr>
              <a:t>th</a:t>
            </a:r>
            <a:r>
              <a:rPr lang="en-GB" sz="950" b="1" dirty="0">
                <a:solidFill>
                  <a:srgbClr val="00B0F0"/>
                </a:solidFill>
                <a:latin typeface="Twinkl" pitchFamily="2" charset="0"/>
              </a:rPr>
              <a:t> Feb </a:t>
            </a:r>
            <a:r>
              <a:rPr lang="en-GB" sz="800" b="1" dirty="0">
                <a:latin typeface="Twinkl" pitchFamily="2" charset="0"/>
              </a:rPr>
              <a:t>Computing open afternoon </a:t>
            </a:r>
            <a:endParaRPr lang="en-GB" sz="800" dirty="0">
              <a:latin typeface="Twinkl" pitchFamily="2" charset="0"/>
            </a:endParaRPr>
          </a:p>
          <a:p>
            <a:endParaRPr lang="en-GB" sz="950" dirty="0">
              <a:latin typeface="Twinkl" pitchFamily="2" charset="0"/>
            </a:endParaRPr>
          </a:p>
          <a:p>
            <a:r>
              <a:rPr lang="en-GB" sz="950" dirty="0">
                <a:latin typeface="Twinkl" pitchFamily="2" charset="0"/>
              </a:rPr>
              <a:t> </a:t>
            </a:r>
          </a:p>
          <a:p>
            <a:endParaRPr lang="en-GB" sz="950" dirty="0">
              <a:latin typeface="Twinkl" pitchFamily="2" charset="0"/>
            </a:endParaRPr>
          </a:p>
        </p:txBody>
      </p:sp>
      <p:sp>
        <p:nvSpPr>
          <p:cNvPr id="8" name="TextBox 7"/>
          <p:cNvSpPr txBox="1"/>
          <p:nvPr/>
        </p:nvSpPr>
        <p:spPr>
          <a:xfrm>
            <a:off x="272480" y="4581128"/>
            <a:ext cx="1944216" cy="523220"/>
          </a:xfrm>
          <a:prstGeom prst="rect">
            <a:avLst/>
          </a:prstGeom>
          <a:noFill/>
        </p:spPr>
        <p:txBody>
          <a:bodyPr wrap="square" rtlCol="0">
            <a:spAutoFit/>
          </a:bodyPr>
          <a:lstStyle/>
          <a:p>
            <a:r>
              <a:rPr lang="en-GB" sz="1400" b="1" u="sng" dirty="0">
                <a:latin typeface="Twinkl" pitchFamily="2" charset="0"/>
              </a:rPr>
              <a:t>Things to </a:t>
            </a:r>
          </a:p>
          <a:p>
            <a:r>
              <a:rPr lang="en-GB" sz="1400" b="1" u="sng" dirty="0">
                <a:latin typeface="Twinkl" pitchFamily="2" charset="0"/>
              </a:rPr>
              <a:t>remember:</a:t>
            </a:r>
          </a:p>
        </p:txBody>
      </p:sp>
      <p:sp>
        <p:nvSpPr>
          <p:cNvPr id="11" name="Rectangle 10"/>
          <p:cNvSpPr/>
          <p:nvPr/>
        </p:nvSpPr>
        <p:spPr>
          <a:xfrm>
            <a:off x="200472" y="116632"/>
            <a:ext cx="6768752" cy="1152128"/>
          </a:xfrm>
          <a:prstGeom prst="rect">
            <a:avLst/>
          </a:prstGeom>
          <a:solidFill>
            <a:schemeClr val="accent5">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dirty="0">
                <a:solidFill>
                  <a:schemeClr val="tx2">
                    <a:lumMod val="60000"/>
                    <a:lumOff val="40000"/>
                  </a:schemeClr>
                </a:solidFill>
                <a:latin typeface="Twinkl" pitchFamily="2" charset="0"/>
              </a:rPr>
              <a:t>Dear Parents,</a:t>
            </a:r>
          </a:p>
          <a:p>
            <a:pPr algn="ctr"/>
            <a:r>
              <a:rPr lang="en-GB" sz="1050" dirty="0">
                <a:solidFill>
                  <a:schemeClr val="tx2">
                    <a:lumMod val="60000"/>
                    <a:lumOff val="40000"/>
                  </a:schemeClr>
                </a:solidFill>
                <a:latin typeface="Twinkl" pitchFamily="2" charset="0"/>
              </a:rPr>
              <a:t>This half term our topic allows us to explore an area of the world in another continent. They will find out about what it is like to holiday in Mexico and the human and physical features of the Mayan cities and civilisation. Also, they will find out the mega structure Mega structure and how the civilisation both developed and declined. Best of all, after learning about nutrition they will design and make their own healthy tortilla wraps and compare the Mayan diet to our won. </a:t>
            </a:r>
          </a:p>
          <a:p>
            <a:pPr algn="ctr"/>
            <a:r>
              <a:rPr lang="en-GB" sz="1050" b="1" dirty="0">
                <a:solidFill>
                  <a:schemeClr val="tx2">
                    <a:lumMod val="60000"/>
                    <a:lumOff val="40000"/>
                  </a:schemeClr>
                </a:solidFill>
                <a:latin typeface="Twinkl" pitchFamily="2" charset="0"/>
              </a:rPr>
              <a:t>Mrs Chapman</a:t>
            </a:r>
          </a:p>
        </p:txBody>
      </p:sp>
      <p:sp>
        <p:nvSpPr>
          <p:cNvPr id="12" name="Rectangle 11"/>
          <p:cNvSpPr/>
          <p:nvPr/>
        </p:nvSpPr>
        <p:spPr>
          <a:xfrm>
            <a:off x="7329264" y="116632"/>
            <a:ext cx="2391816" cy="6552728"/>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u="sng" dirty="0">
              <a:solidFill>
                <a:schemeClr val="tx2">
                  <a:lumMod val="60000"/>
                  <a:lumOff val="40000"/>
                </a:schemeClr>
              </a:solidFill>
              <a:latin typeface="Twinkl" pitchFamily="2" charset="0"/>
            </a:endParaRPr>
          </a:p>
          <a:p>
            <a:pPr algn="ctr"/>
            <a:endParaRPr lang="en-GB" sz="1600" b="1" u="sng" dirty="0">
              <a:solidFill>
                <a:schemeClr val="tx2">
                  <a:lumMod val="60000"/>
                  <a:lumOff val="40000"/>
                </a:schemeClr>
              </a:solidFill>
              <a:latin typeface="Twinkl" pitchFamily="2" charset="0"/>
            </a:endParaRPr>
          </a:p>
          <a:p>
            <a:pPr algn="ctr"/>
            <a:endParaRPr lang="en-GB" sz="1600" b="1" u="sng" dirty="0">
              <a:solidFill>
                <a:schemeClr val="tx2">
                  <a:lumMod val="60000"/>
                  <a:lumOff val="40000"/>
                </a:schemeClr>
              </a:solidFill>
              <a:latin typeface="Twinkl" pitchFamily="2" charset="0"/>
            </a:endParaRPr>
          </a:p>
          <a:p>
            <a:pPr algn="ctr"/>
            <a:endParaRPr lang="en-GB" sz="1600" b="1" u="sng" dirty="0">
              <a:solidFill>
                <a:schemeClr val="tx2">
                  <a:lumMod val="60000"/>
                  <a:lumOff val="40000"/>
                </a:schemeClr>
              </a:solidFill>
              <a:latin typeface="Twinkl" pitchFamily="2" charset="0"/>
            </a:endParaRPr>
          </a:p>
          <a:p>
            <a:pPr algn="ctr"/>
            <a:endParaRPr lang="en-GB" sz="1600" b="1" u="sng" dirty="0">
              <a:solidFill>
                <a:schemeClr val="tx2">
                  <a:lumMod val="60000"/>
                  <a:lumOff val="40000"/>
                </a:schemeClr>
              </a:solidFill>
              <a:latin typeface="Twinkl" pitchFamily="2" charset="0"/>
            </a:endParaRPr>
          </a:p>
          <a:p>
            <a:pPr algn="ctr"/>
            <a:endParaRPr lang="en-GB" sz="1600" b="1" u="sng" dirty="0">
              <a:solidFill>
                <a:schemeClr val="tx2">
                  <a:lumMod val="60000"/>
                  <a:lumOff val="40000"/>
                </a:schemeClr>
              </a:solidFill>
              <a:latin typeface="Twinkl" pitchFamily="2" charset="0"/>
            </a:endParaRPr>
          </a:p>
          <a:p>
            <a:pPr algn="ctr"/>
            <a:r>
              <a:rPr lang="en-GB" sz="1600" b="1" u="sng" dirty="0">
                <a:solidFill>
                  <a:schemeClr val="tx2">
                    <a:lumMod val="60000"/>
                    <a:lumOff val="40000"/>
                  </a:schemeClr>
                </a:solidFill>
                <a:latin typeface="Twinkl" pitchFamily="2" charset="0"/>
              </a:rPr>
              <a:t>Useful words</a:t>
            </a:r>
            <a:endParaRPr lang="en-GB" sz="1200" dirty="0">
              <a:solidFill>
                <a:schemeClr val="tx2">
                  <a:lumMod val="60000"/>
                  <a:lumOff val="40000"/>
                </a:schemeClr>
              </a:solidFill>
              <a:latin typeface="Twinkl" pitchFamily="2" charset="0"/>
            </a:endParaRPr>
          </a:p>
          <a:p>
            <a:pPr algn="ctr"/>
            <a:endParaRPr lang="en-GB" sz="1200" b="1" dirty="0">
              <a:solidFill>
                <a:schemeClr val="tx2">
                  <a:lumMod val="60000"/>
                  <a:lumOff val="40000"/>
                </a:schemeClr>
              </a:solidFill>
              <a:latin typeface="Twinkl" pitchFamily="2" charset="0"/>
            </a:endParaRPr>
          </a:p>
          <a:p>
            <a:pPr algn="ctr"/>
            <a:r>
              <a:rPr lang="en-GB" sz="1200" b="1" dirty="0">
                <a:solidFill>
                  <a:schemeClr val="tx2">
                    <a:lumMod val="60000"/>
                    <a:lumOff val="40000"/>
                  </a:schemeClr>
                </a:solidFill>
                <a:latin typeface="Twinkl" pitchFamily="2" charset="0"/>
              </a:rPr>
              <a:t>cacao </a:t>
            </a:r>
            <a:r>
              <a:rPr lang="en-GB" sz="1200" dirty="0">
                <a:solidFill>
                  <a:schemeClr val="tx2">
                    <a:lumMod val="60000"/>
                    <a:lumOff val="40000"/>
                  </a:schemeClr>
                </a:solidFill>
                <a:latin typeface="Twinkl" pitchFamily="2" charset="0"/>
              </a:rPr>
              <a:t>– seeds that the Maya used to make chocolate </a:t>
            </a:r>
          </a:p>
          <a:p>
            <a:pPr algn="ctr"/>
            <a:endParaRPr lang="en-GB" sz="1200" b="1" dirty="0">
              <a:solidFill>
                <a:schemeClr val="tx2">
                  <a:lumMod val="60000"/>
                  <a:lumOff val="40000"/>
                </a:schemeClr>
              </a:solidFill>
              <a:latin typeface="Twinkl" pitchFamily="2" charset="0"/>
            </a:endParaRPr>
          </a:p>
          <a:p>
            <a:pPr algn="ctr"/>
            <a:r>
              <a:rPr lang="en-GB" sz="1200" b="1" dirty="0">
                <a:solidFill>
                  <a:schemeClr val="tx2">
                    <a:lumMod val="60000"/>
                    <a:lumOff val="40000"/>
                  </a:schemeClr>
                </a:solidFill>
                <a:latin typeface="Twinkl" pitchFamily="2" charset="0"/>
              </a:rPr>
              <a:t>Chichen Itza</a:t>
            </a:r>
            <a:r>
              <a:rPr lang="en-GB" sz="1200" dirty="0">
                <a:solidFill>
                  <a:schemeClr val="tx2">
                    <a:lumMod val="60000"/>
                    <a:lumOff val="40000"/>
                  </a:schemeClr>
                </a:solidFill>
                <a:latin typeface="Twinkl" pitchFamily="2" charset="0"/>
              </a:rPr>
              <a:t>– a Mayan pyramid </a:t>
            </a:r>
          </a:p>
          <a:p>
            <a:pPr algn="ctr"/>
            <a:endParaRPr lang="en-GB" sz="1200" b="1" dirty="0">
              <a:solidFill>
                <a:schemeClr val="tx2">
                  <a:lumMod val="60000"/>
                  <a:lumOff val="40000"/>
                </a:schemeClr>
              </a:solidFill>
              <a:latin typeface="Twinkl" pitchFamily="2" charset="0"/>
            </a:endParaRPr>
          </a:p>
          <a:p>
            <a:pPr algn="ctr"/>
            <a:r>
              <a:rPr lang="en-GB" sz="1200" b="1" dirty="0">
                <a:solidFill>
                  <a:schemeClr val="tx2">
                    <a:lumMod val="60000"/>
                    <a:lumOff val="40000"/>
                  </a:schemeClr>
                </a:solidFill>
                <a:latin typeface="Twinkl" pitchFamily="2" charset="0"/>
              </a:rPr>
              <a:t>codex</a:t>
            </a:r>
            <a:r>
              <a:rPr lang="en-GB" sz="1200" dirty="0">
                <a:solidFill>
                  <a:schemeClr val="tx2">
                    <a:lumMod val="60000"/>
                    <a:lumOff val="40000"/>
                  </a:schemeClr>
                </a:solidFill>
                <a:latin typeface="Twinkl" pitchFamily="2" charset="0"/>
              </a:rPr>
              <a:t>– Book created by the Mayans </a:t>
            </a:r>
          </a:p>
          <a:p>
            <a:pPr algn="ctr"/>
            <a:endParaRPr lang="en-GB" sz="1200" dirty="0">
              <a:solidFill>
                <a:schemeClr val="tx2">
                  <a:lumMod val="60000"/>
                  <a:lumOff val="40000"/>
                </a:schemeClr>
              </a:solidFill>
              <a:latin typeface="Twinkl" pitchFamily="2" charset="0"/>
            </a:endParaRPr>
          </a:p>
          <a:p>
            <a:pPr algn="ctr"/>
            <a:r>
              <a:rPr lang="en-GB" sz="1200" b="1" dirty="0">
                <a:solidFill>
                  <a:schemeClr val="tx2">
                    <a:lumMod val="60000"/>
                    <a:lumOff val="40000"/>
                  </a:schemeClr>
                </a:solidFill>
                <a:latin typeface="Twinkl" pitchFamily="2" charset="0"/>
              </a:rPr>
              <a:t>glyphs– </a:t>
            </a:r>
            <a:r>
              <a:rPr lang="en-GB" sz="1200" dirty="0">
                <a:solidFill>
                  <a:schemeClr val="tx2">
                    <a:lumMod val="60000"/>
                    <a:lumOff val="40000"/>
                  </a:schemeClr>
                </a:solidFill>
                <a:latin typeface="Twinkl" pitchFamily="2" charset="0"/>
              </a:rPr>
              <a:t>symbols used in the Mayan writing system</a:t>
            </a:r>
          </a:p>
          <a:p>
            <a:pPr algn="ctr"/>
            <a:endParaRPr lang="en-GB" sz="1200" dirty="0">
              <a:solidFill>
                <a:schemeClr val="tx2">
                  <a:lumMod val="60000"/>
                  <a:lumOff val="40000"/>
                </a:schemeClr>
              </a:solidFill>
              <a:latin typeface="Twinkl" pitchFamily="2" charset="0"/>
            </a:endParaRPr>
          </a:p>
          <a:p>
            <a:pPr algn="ctr"/>
            <a:r>
              <a:rPr lang="en-GB" sz="1200" b="1" dirty="0">
                <a:solidFill>
                  <a:schemeClr val="tx2">
                    <a:lumMod val="60000"/>
                    <a:lumOff val="40000"/>
                  </a:schemeClr>
                </a:solidFill>
                <a:latin typeface="Twinkl" pitchFamily="2" charset="0"/>
              </a:rPr>
              <a:t>Hero Twins</a:t>
            </a:r>
            <a:r>
              <a:rPr lang="en-GB" sz="1200" dirty="0">
                <a:solidFill>
                  <a:schemeClr val="tx2">
                    <a:lumMod val="60000"/>
                    <a:lumOff val="40000"/>
                  </a:schemeClr>
                </a:solidFill>
                <a:latin typeface="Twinkl" pitchFamily="2" charset="0"/>
              </a:rPr>
              <a:t>– a major story in Maya mythology </a:t>
            </a:r>
          </a:p>
          <a:p>
            <a:pPr algn="ctr"/>
            <a:endParaRPr lang="en-GB" sz="1200" dirty="0">
              <a:solidFill>
                <a:schemeClr val="tx2">
                  <a:lumMod val="60000"/>
                  <a:lumOff val="40000"/>
                </a:schemeClr>
              </a:solidFill>
              <a:latin typeface="Twinkl" pitchFamily="2" charset="0"/>
            </a:endParaRPr>
          </a:p>
          <a:p>
            <a:pPr algn="ctr"/>
            <a:r>
              <a:rPr lang="en-GB" sz="1200" b="1" dirty="0" err="1">
                <a:solidFill>
                  <a:schemeClr val="tx2">
                    <a:lumMod val="60000"/>
                    <a:lumOff val="40000"/>
                  </a:schemeClr>
                </a:solidFill>
                <a:latin typeface="Twinkl" pitchFamily="2" charset="0"/>
              </a:rPr>
              <a:t>Huipil</a:t>
            </a:r>
            <a:r>
              <a:rPr lang="en-GB" sz="1200" dirty="0">
                <a:solidFill>
                  <a:schemeClr val="tx2">
                    <a:lumMod val="60000"/>
                    <a:lumOff val="40000"/>
                  </a:schemeClr>
                </a:solidFill>
                <a:latin typeface="Twinkl" pitchFamily="2" charset="0"/>
              </a:rPr>
              <a:t>– A traditional garment worn by Maya women </a:t>
            </a:r>
            <a:endParaRPr lang="en-GB" sz="1300" dirty="0">
              <a:solidFill>
                <a:schemeClr val="tx2">
                  <a:lumMod val="60000"/>
                  <a:lumOff val="40000"/>
                </a:schemeClr>
              </a:solidFill>
              <a:latin typeface="Twinkl" pitchFamily="2" charset="0"/>
            </a:endParaRPr>
          </a:p>
          <a:p>
            <a:pPr algn="ctr"/>
            <a:endParaRPr lang="en-GB" sz="1200" dirty="0">
              <a:solidFill>
                <a:schemeClr val="tx2">
                  <a:lumMod val="60000"/>
                  <a:lumOff val="40000"/>
                </a:schemeClr>
              </a:solidFill>
              <a:latin typeface="Twinkl" pitchFamily="2" charset="0"/>
            </a:endParaRPr>
          </a:p>
          <a:p>
            <a:pPr algn="ctr"/>
            <a:r>
              <a:rPr lang="en-GB" sz="1200" b="1" dirty="0">
                <a:solidFill>
                  <a:schemeClr val="tx2">
                    <a:lumMod val="60000"/>
                    <a:lumOff val="40000"/>
                  </a:schemeClr>
                </a:solidFill>
                <a:latin typeface="Twinkl" pitchFamily="2" charset="0"/>
              </a:rPr>
              <a:t>kukulcan </a:t>
            </a:r>
            <a:r>
              <a:rPr lang="en-GB" sz="1200" dirty="0">
                <a:solidFill>
                  <a:schemeClr val="tx2">
                    <a:lumMod val="60000"/>
                    <a:lumOff val="40000"/>
                  </a:schemeClr>
                </a:solidFill>
                <a:latin typeface="Twinkl" pitchFamily="2" charset="0"/>
              </a:rPr>
              <a:t>– the serpent God of the Maya </a:t>
            </a:r>
          </a:p>
          <a:p>
            <a:pPr algn="ctr"/>
            <a:endParaRPr lang="en-GB" sz="1200" dirty="0">
              <a:solidFill>
                <a:schemeClr val="tx2">
                  <a:lumMod val="60000"/>
                  <a:lumOff val="40000"/>
                </a:schemeClr>
              </a:solidFill>
              <a:latin typeface="Twinkl" pitchFamily="2" charset="0"/>
            </a:endParaRPr>
          </a:p>
          <a:p>
            <a:pPr algn="ctr"/>
            <a:r>
              <a:rPr lang="en-GB" sz="1200" b="1" dirty="0">
                <a:solidFill>
                  <a:schemeClr val="tx2">
                    <a:lumMod val="60000"/>
                    <a:lumOff val="40000"/>
                  </a:schemeClr>
                </a:solidFill>
                <a:latin typeface="Twinkl" pitchFamily="2" charset="0"/>
              </a:rPr>
              <a:t>maize</a:t>
            </a:r>
            <a:r>
              <a:rPr lang="en-GB" sz="1200" dirty="0">
                <a:solidFill>
                  <a:schemeClr val="tx2">
                    <a:lumMod val="60000"/>
                    <a:lumOff val="40000"/>
                  </a:schemeClr>
                </a:solidFill>
                <a:latin typeface="Twinkl" pitchFamily="2" charset="0"/>
              </a:rPr>
              <a:t>– a plant like sweet corn that is grown in Central America </a:t>
            </a:r>
          </a:p>
          <a:p>
            <a:pPr algn="ctr"/>
            <a:endParaRPr lang="en-GB" sz="1200" dirty="0">
              <a:solidFill>
                <a:schemeClr val="tx2">
                  <a:lumMod val="60000"/>
                  <a:lumOff val="40000"/>
                </a:schemeClr>
              </a:solidFill>
              <a:latin typeface="Twinkl" pitchFamily="2" charset="0"/>
            </a:endParaRPr>
          </a:p>
          <a:p>
            <a:pPr algn="ctr"/>
            <a:r>
              <a:rPr lang="en-GB" sz="1200" b="1" dirty="0">
                <a:solidFill>
                  <a:schemeClr val="tx2">
                    <a:lumMod val="60000"/>
                    <a:lumOff val="40000"/>
                  </a:schemeClr>
                </a:solidFill>
                <a:latin typeface="Twinkl" pitchFamily="2" charset="0"/>
              </a:rPr>
              <a:t>Solstice </a:t>
            </a:r>
            <a:r>
              <a:rPr lang="en-GB" sz="1200" dirty="0">
                <a:solidFill>
                  <a:schemeClr val="tx2">
                    <a:lumMod val="60000"/>
                    <a:lumOff val="40000"/>
                  </a:schemeClr>
                </a:solidFill>
                <a:latin typeface="Twinkl" pitchFamily="2" charset="0"/>
              </a:rPr>
              <a:t>– the time when the sun reaches its maximum or minimum length </a:t>
            </a:r>
          </a:p>
          <a:p>
            <a:pPr algn="ctr"/>
            <a:endParaRPr lang="en-GB" sz="1200" dirty="0">
              <a:solidFill>
                <a:schemeClr val="tx2">
                  <a:lumMod val="60000"/>
                  <a:lumOff val="40000"/>
                </a:schemeClr>
              </a:solidFill>
              <a:latin typeface="Twinkl" pitchFamily="2" charset="0"/>
            </a:endParaRPr>
          </a:p>
          <a:p>
            <a:pPr algn="ctr"/>
            <a:r>
              <a:rPr lang="en-GB" sz="1200" b="1" dirty="0">
                <a:solidFill>
                  <a:schemeClr val="tx2">
                    <a:lumMod val="60000"/>
                    <a:lumOff val="40000"/>
                  </a:schemeClr>
                </a:solidFill>
                <a:latin typeface="Twinkl" pitchFamily="2" charset="0"/>
              </a:rPr>
              <a:t>Tikal</a:t>
            </a:r>
            <a:r>
              <a:rPr lang="en-GB" sz="1200" dirty="0">
                <a:solidFill>
                  <a:schemeClr val="tx2">
                    <a:lumMod val="60000"/>
                    <a:lumOff val="40000"/>
                  </a:schemeClr>
                </a:solidFill>
                <a:latin typeface="Twinkl" pitchFamily="2" charset="0"/>
              </a:rPr>
              <a:t>– one of the most powerful city states in Mayan times </a:t>
            </a:r>
          </a:p>
          <a:p>
            <a:pPr algn="ctr"/>
            <a:endParaRPr lang="en-GB" sz="1200" dirty="0">
              <a:solidFill>
                <a:schemeClr val="tx2">
                  <a:lumMod val="60000"/>
                  <a:lumOff val="40000"/>
                </a:schemeClr>
              </a:solidFill>
              <a:latin typeface="Twinkl" pitchFamily="2" charset="0"/>
            </a:endParaRPr>
          </a:p>
          <a:p>
            <a:pPr algn="ctr"/>
            <a:r>
              <a:rPr lang="en-GB" sz="1200" dirty="0">
                <a:solidFill>
                  <a:schemeClr val="tx2">
                    <a:lumMod val="60000"/>
                    <a:lumOff val="40000"/>
                  </a:schemeClr>
                </a:solidFill>
                <a:latin typeface="Twinkl" pitchFamily="2" charset="0"/>
              </a:rPr>
              <a:t> </a:t>
            </a:r>
          </a:p>
          <a:p>
            <a:pPr algn="ctr"/>
            <a:endParaRPr lang="en-GB" sz="1200" dirty="0">
              <a:solidFill>
                <a:schemeClr val="tx2">
                  <a:lumMod val="60000"/>
                  <a:lumOff val="40000"/>
                </a:schemeClr>
              </a:solidFill>
              <a:latin typeface="Twinkl" pitchFamily="2" charset="0"/>
            </a:endParaRPr>
          </a:p>
          <a:p>
            <a:pPr algn="ctr"/>
            <a:endParaRPr lang="en-GB" sz="1200" dirty="0">
              <a:solidFill>
                <a:schemeClr val="tx2">
                  <a:lumMod val="60000"/>
                  <a:lumOff val="40000"/>
                </a:schemeClr>
              </a:solidFill>
              <a:latin typeface="Twinkl" pitchFamily="2" charset="0"/>
            </a:endParaRPr>
          </a:p>
          <a:p>
            <a:pPr algn="ctr"/>
            <a:endParaRPr lang="en-GB" sz="1200" dirty="0">
              <a:solidFill>
                <a:schemeClr val="tx2">
                  <a:lumMod val="60000"/>
                  <a:lumOff val="40000"/>
                </a:schemeClr>
              </a:solidFill>
              <a:latin typeface="Twinkl" pitchFamily="2" charset="0"/>
            </a:endParaRPr>
          </a:p>
          <a:p>
            <a:pPr algn="ctr"/>
            <a:endParaRPr lang="en-GB" sz="1300" dirty="0">
              <a:solidFill>
                <a:schemeClr val="tx2">
                  <a:lumMod val="60000"/>
                  <a:lumOff val="40000"/>
                </a:schemeClr>
              </a:solidFill>
              <a:latin typeface="Twinkl" pitchFamily="2" charset="0"/>
            </a:endParaRPr>
          </a:p>
          <a:p>
            <a:pPr algn="ctr"/>
            <a:endParaRPr lang="en-GB" sz="1600" dirty="0">
              <a:solidFill>
                <a:schemeClr val="tx2">
                  <a:lumMod val="60000"/>
                  <a:lumOff val="40000"/>
                </a:schemeClr>
              </a:solidFill>
              <a:latin typeface="Twinkl" pitchFamily="2" charset="0"/>
            </a:endParaRPr>
          </a:p>
          <a:p>
            <a:pPr algn="ctr"/>
            <a:endParaRPr lang="en-GB" sz="1100" b="1" dirty="0">
              <a:solidFill>
                <a:schemeClr val="tx2">
                  <a:lumMod val="60000"/>
                  <a:lumOff val="40000"/>
                </a:schemeClr>
              </a:solidFill>
              <a:latin typeface="Twinkl" pitchFamily="2" charset="0"/>
            </a:endParaRPr>
          </a:p>
          <a:p>
            <a:pPr algn="ctr"/>
            <a:endParaRPr lang="en-GB" b="1" u="sng" dirty="0">
              <a:solidFill>
                <a:schemeClr val="tx2">
                  <a:lumMod val="60000"/>
                  <a:lumOff val="40000"/>
                </a:schemeClr>
              </a:solidFill>
              <a:latin typeface="Twinkl" pitchFamily="2" charset="0"/>
            </a:endParaRPr>
          </a:p>
        </p:txBody>
      </p:sp>
      <p:sp>
        <p:nvSpPr>
          <p:cNvPr id="13" name="Rounded Rectangle 12"/>
          <p:cNvSpPr/>
          <p:nvPr/>
        </p:nvSpPr>
        <p:spPr>
          <a:xfrm>
            <a:off x="2432720" y="3977680"/>
            <a:ext cx="2736304" cy="432048"/>
          </a:xfrm>
          <a:prstGeom prst="roundRect">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latin typeface="Bookman Old Style" pitchFamily="18" charset="0"/>
              </a:rPr>
              <a:t>Spring 1</a:t>
            </a:r>
          </a:p>
        </p:txBody>
      </p:sp>
      <p:sp>
        <p:nvSpPr>
          <p:cNvPr id="14" name="Rounded Rectangle 13"/>
          <p:cNvSpPr/>
          <p:nvPr/>
        </p:nvSpPr>
        <p:spPr>
          <a:xfrm>
            <a:off x="2576736" y="1484784"/>
            <a:ext cx="1728192" cy="576064"/>
          </a:xfrm>
          <a:prstGeom prst="roundRect">
            <a:avLst>
              <a:gd name="adj" fmla="val 23016"/>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solidFill>
                  <a:schemeClr val="tx1"/>
                </a:solidFill>
                <a:latin typeface="Twinkl" pitchFamily="2" charset="0"/>
              </a:rPr>
              <a:t>What special things happens to </a:t>
            </a:r>
            <a:r>
              <a:rPr lang="en-GB" sz="1000" b="1" dirty="0" err="1">
                <a:solidFill>
                  <a:srgbClr val="00B0F0"/>
                </a:solidFill>
                <a:latin typeface="Twinkl" pitchFamily="2" charset="0"/>
              </a:rPr>
              <a:t>Chichen</a:t>
            </a:r>
            <a:r>
              <a:rPr lang="en-GB" sz="1000" b="1" dirty="0">
                <a:solidFill>
                  <a:srgbClr val="00B0F0"/>
                </a:solidFill>
                <a:latin typeface="Twinkl" pitchFamily="2" charset="0"/>
              </a:rPr>
              <a:t> </a:t>
            </a:r>
            <a:r>
              <a:rPr lang="en-GB" sz="1000" b="1" dirty="0" err="1">
                <a:solidFill>
                  <a:srgbClr val="00B0F0"/>
                </a:solidFill>
                <a:latin typeface="Twinkl" pitchFamily="2" charset="0"/>
              </a:rPr>
              <a:t>Itza</a:t>
            </a:r>
            <a:r>
              <a:rPr lang="en-GB" sz="1000" dirty="0" err="1">
                <a:solidFill>
                  <a:schemeClr val="tx1"/>
                </a:solidFill>
                <a:latin typeface="Twinkl" pitchFamily="2" charset="0"/>
              </a:rPr>
              <a:t>at</a:t>
            </a:r>
            <a:r>
              <a:rPr lang="en-GB" sz="1000" dirty="0">
                <a:solidFill>
                  <a:schemeClr val="tx1"/>
                </a:solidFill>
                <a:latin typeface="Twinkl" pitchFamily="2" charset="0"/>
              </a:rPr>
              <a:t> summer and winter  </a:t>
            </a:r>
            <a:r>
              <a:rPr lang="en-GB" sz="1000" b="1" dirty="0">
                <a:solidFill>
                  <a:srgbClr val="00B0F0"/>
                </a:solidFill>
                <a:latin typeface="Twinkl" pitchFamily="2" charset="0"/>
              </a:rPr>
              <a:t>solstice</a:t>
            </a:r>
            <a:r>
              <a:rPr lang="en-GB" sz="1000" dirty="0">
                <a:solidFill>
                  <a:schemeClr val="tx1"/>
                </a:solidFill>
                <a:latin typeface="Twinkl" pitchFamily="2" charset="0"/>
              </a:rPr>
              <a:t>? </a:t>
            </a:r>
          </a:p>
        </p:txBody>
      </p:sp>
      <p:sp>
        <p:nvSpPr>
          <p:cNvPr id="15" name="Rounded Rectangle 14"/>
          <p:cNvSpPr/>
          <p:nvPr/>
        </p:nvSpPr>
        <p:spPr>
          <a:xfrm>
            <a:off x="4592960" y="1484784"/>
            <a:ext cx="1584176" cy="648072"/>
          </a:xfrm>
          <a:prstGeom prst="roundRect">
            <a:avLst>
              <a:gd name="adj" fmla="val 23016"/>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solidFill>
                  <a:schemeClr val="tx1"/>
                </a:solidFill>
                <a:latin typeface="Twinkl" pitchFamily="2" charset="0"/>
              </a:rPr>
              <a:t>What is special about the  </a:t>
            </a:r>
            <a:r>
              <a:rPr lang="en-GB" sz="1000" b="1" dirty="0" err="1">
                <a:solidFill>
                  <a:srgbClr val="00B0F0"/>
                </a:solidFill>
                <a:latin typeface="Twinkl" pitchFamily="2" charset="0"/>
              </a:rPr>
              <a:t>huipil</a:t>
            </a:r>
            <a:r>
              <a:rPr lang="en-GB" sz="1000" b="1" dirty="0">
                <a:solidFill>
                  <a:srgbClr val="00B0F0"/>
                </a:solidFill>
                <a:latin typeface="Twinkl" pitchFamily="2" charset="0"/>
              </a:rPr>
              <a:t> </a:t>
            </a:r>
            <a:r>
              <a:rPr lang="en-GB" sz="1000" dirty="0">
                <a:solidFill>
                  <a:schemeClr val="tx1"/>
                </a:solidFill>
                <a:latin typeface="Twinkl" pitchFamily="2" charset="0"/>
              </a:rPr>
              <a:t>clothing?</a:t>
            </a:r>
          </a:p>
        </p:txBody>
      </p:sp>
      <p:sp>
        <p:nvSpPr>
          <p:cNvPr id="22" name="Rounded Rectangle 21"/>
          <p:cNvSpPr/>
          <p:nvPr/>
        </p:nvSpPr>
        <p:spPr>
          <a:xfrm>
            <a:off x="5457056" y="2348880"/>
            <a:ext cx="1584176" cy="576064"/>
          </a:xfrm>
          <a:prstGeom prst="roundRect">
            <a:avLst>
              <a:gd name="adj" fmla="val 23016"/>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solidFill>
                  <a:schemeClr val="tx1"/>
                </a:solidFill>
                <a:latin typeface="Twinkl" pitchFamily="2" charset="0"/>
              </a:rPr>
              <a:t>Could you write a message using  </a:t>
            </a:r>
            <a:r>
              <a:rPr lang="en-GB" sz="1000" b="1" dirty="0">
                <a:solidFill>
                  <a:srgbClr val="00B0F0"/>
                </a:solidFill>
                <a:latin typeface="Twinkl" pitchFamily="2" charset="0"/>
              </a:rPr>
              <a:t>glyphs</a:t>
            </a:r>
            <a:r>
              <a:rPr lang="en-GB" sz="1000" dirty="0">
                <a:solidFill>
                  <a:schemeClr val="tx1"/>
                </a:solidFill>
                <a:latin typeface="Twinkl" pitchFamily="2" charset="0"/>
              </a:rPr>
              <a:t>? </a:t>
            </a:r>
            <a:endParaRPr lang="en-GB" sz="1000" b="1" dirty="0">
              <a:solidFill>
                <a:srgbClr val="00B0F0"/>
              </a:solidFill>
              <a:latin typeface="Twinkl" pitchFamily="2" charset="0"/>
            </a:endParaRPr>
          </a:p>
        </p:txBody>
      </p:sp>
      <p:sp>
        <p:nvSpPr>
          <p:cNvPr id="23" name="Rounded Rectangle 22"/>
          <p:cNvSpPr/>
          <p:nvPr/>
        </p:nvSpPr>
        <p:spPr>
          <a:xfrm>
            <a:off x="5457056" y="2996952"/>
            <a:ext cx="1584176" cy="648072"/>
          </a:xfrm>
          <a:prstGeom prst="roundRect">
            <a:avLst>
              <a:gd name="adj" fmla="val 23016"/>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solidFill>
                  <a:schemeClr val="tx1"/>
                </a:solidFill>
                <a:latin typeface="Twinkl" pitchFamily="2" charset="0"/>
              </a:rPr>
              <a:t>Why was </a:t>
            </a:r>
            <a:r>
              <a:rPr lang="en-GB" sz="1000" b="1" dirty="0">
                <a:solidFill>
                  <a:srgbClr val="00B0F0"/>
                </a:solidFill>
                <a:latin typeface="Twinkl" pitchFamily="2" charset="0"/>
              </a:rPr>
              <a:t>maize </a:t>
            </a:r>
            <a:r>
              <a:rPr lang="en-GB" sz="1000" dirty="0">
                <a:solidFill>
                  <a:schemeClr val="tx1"/>
                </a:solidFill>
                <a:latin typeface="Twinkl" pitchFamily="2" charset="0"/>
              </a:rPr>
              <a:t>such a vital part of the Mayan diet? </a:t>
            </a:r>
          </a:p>
        </p:txBody>
      </p:sp>
      <p:sp>
        <p:nvSpPr>
          <p:cNvPr id="29" name="Rounded Rectangle 28"/>
          <p:cNvSpPr/>
          <p:nvPr/>
        </p:nvSpPr>
        <p:spPr>
          <a:xfrm>
            <a:off x="128464" y="1340768"/>
            <a:ext cx="2232248" cy="1224136"/>
          </a:xfrm>
          <a:prstGeom prst="roundRect">
            <a:avLst>
              <a:gd name="adj" fmla="val 23016"/>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b="1" u="sng" dirty="0">
                <a:solidFill>
                  <a:schemeClr val="tx1"/>
                </a:solidFill>
                <a:latin typeface="Twinkl" pitchFamily="2" charset="0"/>
              </a:rPr>
              <a:t>Our recommended read:</a:t>
            </a:r>
          </a:p>
          <a:p>
            <a:pPr algn="ctr"/>
            <a:r>
              <a:rPr lang="en-GB" sz="1000" dirty="0">
                <a:solidFill>
                  <a:schemeClr val="tx1"/>
                </a:solidFill>
                <a:latin typeface="Twinkl" pitchFamily="2" charset="0"/>
              </a:rPr>
              <a:t>This half term ‘</a:t>
            </a:r>
            <a:r>
              <a:rPr lang="en-GB" sz="1000" b="1" dirty="0">
                <a:solidFill>
                  <a:schemeClr val="tx1"/>
                </a:solidFill>
                <a:latin typeface="Twinkl" pitchFamily="2" charset="0"/>
              </a:rPr>
              <a:t>The Chocolate Tree’ by Linda </a:t>
            </a:r>
            <a:r>
              <a:rPr lang="en-GB" sz="1000" b="1" dirty="0" err="1">
                <a:solidFill>
                  <a:schemeClr val="tx1"/>
                </a:solidFill>
                <a:latin typeface="Twinkl" pitchFamily="2" charset="0"/>
              </a:rPr>
              <a:t>Lowrey</a:t>
            </a:r>
            <a:r>
              <a:rPr lang="en-GB" sz="1000" b="1" dirty="0">
                <a:solidFill>
                  <a:schemeClr val="tx1"/>
                </a:solidFill>
                <a:latin typeface="Twinkl" pitchFamily="2" charset="0"/>
              </a:rPr>
              <a:t> and Richard Keep </a:t>
            </a:r>
            <a:r>
              <a:rPr lang="en-GB" sz="1000" dirty="0">
                <a:solidFill>
                  <a:schemeClr val="tx1"/>
                </a:solidFill>
                <a:latin typeface="Twinkl" pitchFamily="2" charset="0"/>
              </a:rPr>
              <a:t>will be available at the library or in school for you to borrow and share at home. </a:t>
            </a:r>
          </a:p>
        </p:txBody>
      </p:sp>
      <p:pic>
        <p:nvPicPr>
          <p:cNvPr id="11276" name="Picture 12" descr="undefined"/>
          <p:cNvPicPr>
            <a:picLocks noChangeAspect="1" noChangeArrowheads="1"/>
          </p:cNvPicPr>
          <p:nvPr/>
        </p:nvPicPr>
        <p:blipFill>
          <a:blip r:embed="rId3" cstate="print"/>
          <a:stretch>
            <a:fillRect/>
          </a:stretch>
        </p:blipFill>
        <p:spPr bwMode="auto">
          <a:xfrm rot="20651643">
            <a:off x="609336" y="2680840"/>
            <a:ext cx="1068428" cy="1564273"/>
          </a:xfrm>
          <a:prstGeom prst="rect">
            <a:avLst/>
          </a:prstGeom>
          <a:ln>
            <a:noFill/>
          </a:ln>
          <a:effectLst>
            <a:outerShdw blurRad="292100" dist="139700" dir="2700000" algn="tl" rotWithShape="0">
              <a:srgbClr val="333333">
                <a:alpha val="65000"/>
              </a:srgbClr>
            </a:outerShdw>
          </a:effectLst>
        </p:spPr>
      </p:pic>
      <p:sp>
        <p:nvSpPr>
          <p:cNvPr id="30" name="Rounded Rectangle 29"/>
          <p:cNvSpPr/>
          <p:nvPr/>
        </p:nvSpPr>
        <p:spPr>
          <a:xfrm>
            <a:off x="5457056" y="3789040"/>
            <a:ext cx="1584176" cy="576064"/>
          </a:xfrm>
          <a:prstGeom prst="roundRect">
            <a:avLst>
              <a:gd name="adj" fmla="val 23016"/>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solidFill>
                  <a:schemeClr val="tx1"/>
                </a:solidFill>
                <a:latin typeface="Twinkl" pitchFamily="2" charset="0"/>
              </a:rPr>
              <a:t>How can </a:t>
            </a:r>
            <a:r>
              <a:rPr lang="en-GB" sz="1000" b="1" dirty="0" err="1">
                <a:solidFill>
                  <a:srgbClr val="00B0F0"/>
                </a:solidFill>
                <a:latin typeface="Twinkl" pitchFamily="2" charset="0"/>
              </a:rPr>
              <a:t>cacoa</a:t>
            </a:r>
            <a:r>
              <a:rPr lang="en-GB" sz="1000" b="1" dirty="0">
                <a:solidFill>
                  <a:srgbClr val="00B0F0"/>
                </a:solidFill>
                <a:latin typeface="Twinkl" pitchFamily="2" charset="0"/>
              </a:rPr>
              <a:t> </a:t>
            </a:r>
            <a:r>
              <a:rPr lang="en-GB" sz="1000" dirty="0">
                <a:solidFill>
                  <a:schemeClr val="tx1"/>
                </a:solidFill>
                <a:latin typeface="Twinkl" pitchFamily="2" charset="0"/>
              </a:rPr>
              <a:t>seeds be used to make chocolate? </a:t>
            </a:r>
          </a:p>
        </p:txBody>
      </p:sp>
      <p:sp>
        <p:nvSpPr>
          <p:cNvPr id="31" name="Rectangle 30"/>
          <p:cNvSpPr/>
          <p:nvPr/>
        </p:nvSpPr>
        <p:spPr>
          <a:xfrm>
            <a:off x="2504728" y="5589240"/>
            <a:ext cx="1368152" cy="1080120"/>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50" b="1" u="sng" dirty="0">
                <a:solidFill>
                  <a:srgbClr val="00B0F0"/>
                </a:solidFill>
                <a:latin typeface="Twinkl" pitchFamily="2" charset="0"/>
              </a:rPr>
              <a:t>Food groups</a:t>
            </a:r>
          </a:p>
          <a:p>
            <a:pPr algn="ctr"/>
            <a:r>
              <a:rPr lang="en-GB" sz="700" dirty="0">
                <a:solidFill>
                  <a:schemeClr val="tx1"/>
                </a:solidFill>
                <a:latin typeface="Twinkl" pitchFamily="2" charset="0"/>
              </a:rPr>
              <a:t>As part of the eat well guide it is recommended that our meals should have balance between all different food groups with a larger focus on fruit, vegetables and carbohydrates </a:t>
            </a:r>
          </a:p>
        </p:txBody>
      </p:sp>
      <p:sp>
        <p:nvSpPr>
          <p:cNvPr id="32" name="Rectangle 31"/>
          <p:cNvSpPr/>
          <p:nvPr/>
        </p:nvSpPr>
        <p:spPr>
          <a:xfrm>
            <a:off x="4016896" y="5589240"/>
            <a:ext cx="1656184" cy="1080120"/>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50" b="1" u="sng" dirty="0">
                <a:solidFill>
                  <a:srgbClr val="00B0F0"/>
                </a:solidFill>
                <a:latin typeface="Twinkl" pitchFamily="2" charset="0"/>
              </a:rPr>
              <a:t>Food labels </a:t>
            </a:r>
          </a:p>
          <a:p>
            <a:pPr algn="ctr"/>
            <a:r>
              <a:rPr lang="en-GB" sz="800" dirty="0">
                <a:solidFill>
                  <a:schemeClr val="tx1"/>
                </a:solidFill>
                <a:latin typeface="Twinkl" pitchFamily="2" charset="0"/>
              </a:rPr>
              <a:t>These food labels can be very useful for giving you an idea to the nutritional value in each item. The traffic light visually shows you where there are </a:t>
            </a:r>
            <a:r>
              <a:rPr lang="en-GB" sz="800">
                <a:solidFill>
                  <a:schemeClr val="tx1"/>
                </a:solidFill>
                <a:latin typeface="Twinkl" pitchFamily="2" charset="0"/>
              </a:rPr>
              <a:t>benefits to </a:t>
            </a:r>
            <a:r>
              <a:rPr lang="en-GB" sz="800" dirty="0">
                <a:solidFill>
                  <a:schemeClr val="tx1"/>
                </a:solidFill>
                <a:latin typeface="Twinkl" pitchFamily="2" charset="0"/>
              </a:rPr>
              <a:t>your healthy diet. </a:t>
            </a:r>
          </a:p>
        </p:txBody>
      </p:sp>
      <p:sp>
        <p:nvSpPr>
          <p:cNvPr id="33" name="Rectangle 32"/>
          <p:cNvSpPr/>
          <p:nvPr/>
        </p:nvSpPr>
        <p:spPr>
          <a:xfrm>
            <a:off x="5745088" y="5589240"/>
            <a:ext cx="1512168" cy="1080120"/>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50" b="1" u="sng" dirty="0">
                <a:solidFill>
                  <a:srgbClr val="00B0F0"/>
                </a:solidFill>
                <a:latin typeface="Twinkl" pitchFamily="2" charset="0"/>
              </a:rPr>
              <a:t>Exercise </a:t>
            </a:r>
          </a:p>
          <a:p>
            <a:pPr algn="ctr"/>
            <a:r>
              <a:rPr lang="en-GB" sz="700" dirty="0">
                <a:solidFill>
                  <a:schemeClr val="tx1"/>
                </a:solidFill>
                <a:latin typeface="Twinkl" pitchFamily="2" charset="0"/>
              </a:rPr>
              <a:t>Your heart and other muscles are always very busy keeping you healthy and active. Exercise has many benefits to keep these muscles working their best as well as putting you in a good mood. </a:t>
            </a:r>
          </a:p>
        </p:txBody>
      </p:sp>
      <p:sp>
        <p:nvSpPr>
          <p:cNvPr id="2" name="AutoShape 2" descr="Free Cartoon Castle Cliparts, Download Free Cartoon Castle Cliparts png  images, Free ClipArts on Clipart Library"/>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pic>
        <p:nvPicPr>
          <p:cNvPr id="3" name="Picture 2"/>
          <p:cNvPicPr>
            <a:picLocks noChangeAspect="1" noChangeArrowheads="1"/>
          </p:cNvPicPr>
          <p:nvPr/>
        </p:nvPicPr>
        <p:blipFill>
          <a:blip r:embed="rId4" cstate="print"/>
          <a:stretch>
            <a:fillRect/>
          </a:stretch>
        </p:blipFill>
        <p:spPr bwMode="auto">
          <a:xfrm>
            <a:off x="2648744" y="2276872"/>
            <a:ext cx="2288183" cy="1562592"/>
          </a:xfrm>
          <a:prstGeom prst="rect">
            <a:avLst/>
          </a:prstGeom>
          <a:ln>
            <a:noFill/>
          </a:ln>
          <a:effectLst>
            <a:softEdge rad="112500"/>
          </a:effectLst>
        </p:spPr>
      </p:pic>
      <p:pic>
        <p:nvPicPr>
          <p:cNvPr id="1027" name="Picture 3"/>
          <p:cNvPicPr>
            <a:picLocks noChangeAspect="1" noChangeArrowheads="1"/>
          </p:cNvPicPr>
          <p:nvPr/>
        </p:nvPicPr>
        <p:blipFill>
          <a:blip r:embed="rId5" cstate="print"/>
          <a:stretch>
            <a:fillRect/>
          </a:stretch>
        </p:blipFill>
        <p:spPr bwMode="auto">
          <a:xfrm>
            <a:off x="6321152" y="1412776"/>
            <a:ext cx="799721" cy="74754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030" name="Picture 6" descr="Prehensile Tail Stock Illustrations – 110 Prehensile Tail Stock  Illustrations, Vectors &amp; Clipart - Dreamstime"/>
          <p:cNvPicPr>
            <a:picLocks noChangeAspect="1" noChangeArrowheads="1"/>
          </p:cNvPicPr>
          <p:nvPr/>
        </p:nvPicPr>
        <p:blipFill>
          <a:blip r:embed="rId6" cstate="print"/>
          <a:stretch>
            <a:fillRect/>
          </a:stretch>
        </p:blipFill>
        <p:spPr bwMode="auto">
          <a:xfrm>
            <a:off x="2667472" y="4630763"/>
            <a:ext cx="1026824" cy="723007"/>
          </a:xfrm>
          <a:prstGeom prst="rect">
            <a:avLst/>
          </a:prstGeom>
          <a:ln>
            <a:noFill/>
          </a:ln>
          <a:effectLst>
            <a:outerShdw blurRad="292100" dist="139700" dir="2700000" algn="tl" rotWithShape="0">
              <a:srgbClr val="333333">
                <a:alpha val="65000"/>
              </a:srgbClr>
            </a:outerShdw>
          </a:effectLst>
        </p:spPr>
      </p:pic>
      <p:pic>
        <p:nvPicPr>
          <p:cNvPr id="1032" name="Picture 8" descr="Palm Oil Tree Png Download - Clip Art Palm Oil, Transparent Png ,  Transparent Png Image - PNGitem"/>
          <p:cNvPicPr>
            <a:picLocks noChangeAspect="1" noChangeArrowheads="1"/>
          </p:cNvPicPr>
          <p:nvPr/>
        </p:nvPicPr>
        <p:blipFill>
          <a:blip r:embed="rId7" cstate="print"/>
          <a:stretch>
            <a:fillRect/>
          </a:stretch>
        </p:blipFill>
        <p:spPr bwMode="auto">
          <a:xfrm>
            <a:off x="4376936" y="4653136"/>
            <a:ext cx="993411" cy="696869"/>
          </a:xfrm>
          <a:prstGeom prst="rect">
            <a:avLst/>
          </a:prstGeom>
          <a:ln>
            <a:noFill/>
          </a:ln>
          <a:effectLst>
            <a:outerShdw blurRad="292100" dist="139700" dir="2700000" algn="tl" rotWithShape="0">
              <a:srgbClr val="333333">
                <a:alpha val="65000"/>
              </a:srgbClr>
            </a:outerShdw>
          </a:effectLst>
        </p:spPr>
      </p:pic>
      <p:pic>
        <p:nvPicPr>
          <p:cNvPr id="1036" name="Picture 12" descr="Firefly Stock Illustrations – 3,543 Firefly Stock Illustrations, Vectors &amp;  Clipart - Dreamstime"/>
          <p:cNvPicPr>
            <a:picLocks noChangeAspect="1" noChangeArrowheads="1"/>
          </p:cNvPicPr>
          <p:nvPr/>
        </p:nvPicPr>
        <p:blipFill>
          <a:blip r:embed="rId8" cstate="print"/>
          <a:stretch>
            <a:fillRect/>
          </a:stretch>
        </p:blipFill>
        <p:spPr bwMode="auto">
          <a:xfrm>
            <a:off x="5889104" y="4653136"/>
            <a:ext cx="1177256" cy="659263"/>
          </a:xfrm>
          <a:prstGeom prst="rect">
            <a:avLst/>
          </a:prstGeom>
          <a:ln>
            <a:noFill/>
          </a:ln>
          <a:effectLst>
            <a:outerShdw blurRad="292100" dist="139700" dir="2700000" algn="tl" rotWithShape="0">
              <a:srgbClr val="333333">
                <a:alpha val="65000"/>
              </a:srgbClr>
            </a:outerShdw>
          </a:effectLst>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2072</TotalTime>
  <Words>438</Words>
  <Application>Microsoft Office PowerPoint</Application>
  <PresentationFormat>A4 Paper (210x297 mm)</PresentationFormat>
  <Paragraphs>64</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Bookman Old Style</vt:lpstr>
      <vt:lpstr>Calibri</vt:lpstr>
      <vt:lpstr>Twinkl</vt:lpstr>
      <vt:lpstr>Office Theme</vt:lpstr>
      <vt:lpstr>PowerPoint Presentation</vt:lpstr>
    </vt:vector>
  </TitlesOfParts>
  <Company>Flex</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ldarlow</dc:creator>
  <cp:lastModifiedBy>Mrs Chapman</cp:lastModifiedBy>
  <cp:revision>58</cp:revision>
  <dcterms:created xsi:type="dcterms:W3CDTF">2022-06-23T08:24:47Z</dcterms:created>
  <dcterms:modified xsi:type="dcterms:W3CDTF">2025-12-02T14:55:28Z</dcterms:modified>
</cp:coreProperties>
</file>