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1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0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3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6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7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3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5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5C4A-F4F8-4605-9EA8-F4BB57F5372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3EB9-2E9C-4B29-8A02-72283FCE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Stick note Vectors &amp; Illustrations for Free Download | Freepik">
            <a:extLst>
              <a:ext uri="{FF2B5EF4-FFF2-40B4-BE49-F238E27FC236}">
                <a16:creationId xmlns:a16="http://schemas.microsoft.com/office/drawing/2014/main" id="{30BACE00-F730-4805-8ED3-C684E4C91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4451" r="37892" b="39500"/>
          <a:stretch/>
        </p:blipFill>
        <p:spPr bwMode="auto">
          <a:xfrm>
            <a:off x="17637" y="4107332"/>
            <a:ext cx="2722025" cy="28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585" y="4625840"/>
            <a:ext cx="2369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  <a:latin typeface="Twinkl" pitchFamily="2" charset="0"/>
              </a:rPr>
              <a:t>Monday</a:t>
            </a:r>
            <a:r>
              <a:rPr lang="en-GB" sz="1200" dirty="0">
                <a:latin typeface="Twinkl" pitchFamily="2" charset="0"/>
              </a:rPr>
              <a:t>- PE DAY-</a:t>
            </a:r>
          </a:p>
          <a:p>
            <a:r>
              <a:rPr lang="en-GB" sz="1200" dirty="0">
                <a:latin typeface="Twinkl" pitchFamily="2" charset="0"/>
              </a:rPr>
              <a:t>	 </a:t>
            </a:r>
            <a:r>
              <a:rPr lang="en-GB" sz="1000" dirty="0">
                <a:latin typeface="Twinkl" pitchFamily="2" charset="0"/>
              </a:rPr>
              <a:t>Wear your PE kit to school </a:t>
            </a:r>
          </a:p>
          <a:p>
            <a:r>
              <a:rPr lang="en-GB" sz="1200" b="1" dirty="0">
                <a:solidFill>
                  <a:srgbClr val="00B050"/>
                </a:solidFill>
                <a:latin typeface="Twinkl" pitchFamily="2" charset="0"/>
              </a:rPr>
              <a:t>Tuesday</a:t>
            </a:r>
            <a:r>
              <a:rPr lang="en-GB" sz="1200" dirty="0">
                <a:latin typeface="Twinkl" pitchFamily="2" charset="0"/>
              </a:rPr>
              <a:t>- PE DAY-</a:t>
            </a:r>
            <a:r>
              <a:rPr lang="en-GB" sz="900" dirty="0">
                <a:latin typeface="Twinkl" pitchFamily="2" charset="0"/>
              </a:rPr>
              <a:t> </a:t>
            </a:r>
          </a:p>
          <a:p>
            <a:r>
              <a:rPr lang="en-GB" sz="900" dirty="0">
                <a:latin typeface="Twinkl" pitchFamily="2" charset="0"/>
              </a:rPr>
              <a:t>	Wear your PE kit to school </a:t>
            </a:r>
          </a:p>
          <a:p>
            <a:r>
              <a:rPr lang="en-GB" sz="1200" dirty="0">
                <a:solidFill>
                  <a:srgbClr val="00B050"/>
                </a:solidFill>
                <a:latin typeface="Twinkl" pitchFamily="2" charset="0"/>
              </a:rPr>
              <a:t>Wednesday – </a:t>
            </a:r>
          </a:p>
          <a:p>
            <a:r>
              <a:rPr lang="en-GB" sz="1200" dirty="0">
                <a:solidFill>
                  <a:srgbClr val="00B050"/>
                </a:solidFill>
                <a:latin typeface="Twinkl" pitchFamily="2" charset="0"/>
              </a:rPr>
              <a:t>Thursday </a:t>
            </a:r>
            <a:r>
              <a:rPr lang="en-GB" sz="900" dirty="0">
                <a:latin typeface="Twinkl" pitchFamily="2" charset="0"/>
              </a:rPr>
              <a:t>Reading book change day!</a:t>
            </a:r>
          </a:p>
          <a:p>
            <a:r>
              <a:rPr lang="en-GB" sz="1200" dirty="0">
                <a:solidFill>
                  <a:srgbClr val="00B050"/>
                </a:solidFill>
                <a:latin typeface="Twinkl" pitchFamily="2" charset="0"/>
              </a:rPr>
              <a:t>Friday-</a:t>
            </a:r>
            <a:r>
              <a:rPr lang="en-GB" sz="1200" dirty="0">
                <a:latin typeface="Twinkl" pitchFamily="2" charset="0"/>
              </a:rPr>
              <a:t> </a:t>
            </a:r>
            <a:r>
              <a:rPr lang="en-GB" sz="900" dirty="0">
                <a:latin typeface="Twinkl" pitchFamily="2" charset="0"/>
              </a:rPr>
              <a:t>Family worship &amp; Library day.</a:t>
            </a:r>
            <a:endParaRPr lang="en-GB" sz="1200" dirty="0"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156" y="597890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Twinkl" pitchFamily="2" charset="0"/>
              </a:rPr>
              <a:t>Things to remember: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472" y="116632"/>
            <a:ext cx="6768752" cy="1152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Twinkl" pitchFamily="2" charset="0"/>
              </a:rPr>
              <a:t>Dear Parents,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Twinkl" pitchFamily="2" charset="0"/>
              </a:rPr>
              <a:t>Welcome back! We are so excited to kick off a new school year with a fab topic where the children will be investigating and exploring everyday materials.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Twinkl" pitchFamily="2" charset="0"/>
              </a:rPr>
              <a:t>The children will be doing a lot of outdoor learning this half term so if you haven’t already done so, please send some wellies into school.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Twinkl" pitchFamily="2" charset="0"/>
              </a:rPr>
              <a:t>Miss Darlow and Miss Conroy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29264" y="116632"/>
            <a:ext cx="239181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u="sng" dirty="0">
              <a:solidFill>
                <a:schemeClr val="tx2">
                  <a:lumMod val="60000"/>
                  <a:lumOff val="40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b="1" u="sng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Useful words</a:t>
            </a:r>
          </a:p>
          <a:p>
            <a:pPr algn="ctr"/>
            <a:endParaRPr lang="en-GB" sz="900" b="1" u="sng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material-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What something is made out of.</a:t>
            </a:r>
            <a:endParaRPr lang="en-GB" sz="1600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endParaRPr lang="en-GB" sz="800" b="1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properties-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The qualities of a material- what its like.</a:t>
            </a:r>
          </a:p>
          <a:p>
            <a:pPr algn="ctr"/>
            <a:endParaRPr lang="en-GB" sz="1100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waterproof-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repels water and keeps things dry.</a:t>
            </a:r>
            <a:endParaRPr lang="en-GB" sz="1100" b="1" u="sng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endParaRPr lang="en-GB" sz="1100" b="1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absorbent-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soaks water up.</a:t>
            </a:r>
            <a:endParaRPr lang="en-GB" sz="1600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endParaRPr lang="en-GB" sz="1100" b="1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transparent-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you can see through it. </a:t>
            </a:r>
          </a:p>
          <a:p>
            <a:pPr algn="ctr"/>
            <a:endParaRPr lang="en-GB" sz="1100" b="1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opaque-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you can’t see through it. </a:t>
            </a:r>
          </a:p>
          <a:p>
            <a:pPr algn="ctr"/>
            <a:endParaRPr lang="en-GB" sz="1600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Environment-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 The world around us and animals habitats. </a:t>
            </a:r>
          </a:p>
          <a:p>
            <a:pPr algn="ctr"/>
            <a:endParaRPr lang="en-GB" sz="1100" b="1" dirty="0">
              <a:solidFill>
                <a:schemeClr val="accent2">
                  <a:lumMod val="75000"/>
                </a:schemeClr>
              </a:solidFill>
              <a:latin typeface="Twinkl" pitchFamily="2" charset="0"/>
            </a:endParaRPr>
          </a:p>
          <a:p>
            <a:pPr algn="ct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Fair test-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When we are being scientists we need to make sure we conduct a fair test to make sure our findings are accurate. 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Twinkl" pitchFamily="2" charset="0"/>
            </a:endParaRPr>
          </a:p>
          <a:p>
            <a:pPr algn="ctr"/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Twinkl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88420" y="3928931"/>
            <a:ext cx="2020817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Bookman Old Style" pitchFamily="18" charset="0"/>
              </a:rPr>
              <a:t>Autumn 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83414" y="1504606"/>
            <a:ext cx="1584176" cy="576064"/>
          </a:xfrm>
          <a:prstGeom prst="roundRect">
            <a:avLst>
              <a:gd name="adj" fmla="val 2301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Can you think of anything in your house made of </a:t>
            </a:r>
            <a:r>
              <a:rPr lang="en-GB" sz="10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wood</a:t>
            </a:r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92960" y="1484784"/>
            <a:ext cx="1584176" cy="576064"/>
          </a:xfrm>
          <a:prstGeom prst="roundRect">
            <a:avLst>
              <a:gd name="adj" fmla="val 2301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What things in your house are </a:t>
            </a:r>
            <a:r>
              <a:rPr lang="en-GB" sz="10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opaque</a:t>
            </a:r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57056" y="2348880"/>
            <a:ext cx="1584176" cy="576064"/>
          </a:xfrm>
          <a:prstGeom prst="roundRect">
            <a:avLst>
              <a:gd name="adj" fmla="val 2301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Can you think of anything in your house made of </a:t>
            </a:r>
            <a:r>
              <a:rPr lang="en-GB" sz="10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metal</a:t>
            </a:r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57056" y="3068960"/>
            <a:ext cx="1584176" cy="576064"/>
          </a:xfrm>
          <a:prstGeom prst="roundRect">
            <a:avLst>
              <a:gd name="adj" fmla="val 2301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Can you find anything in your house that is </a:t>
            </a:r>
            <a:r>
              <a:rPr lang="en-GB" sz="10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transparent</a:t>
            </a:r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8465" y="1340768"/>
            <a:ext cx="2161003" cy="1366136"/>
          </a:xfrm>
          <a:prstGeom prst="roundRect">
            <a:avLst>
              <a:gd name="adj" fmla="val 2301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u="sng" dirty="0">
                <a:solidFill>
                  <a:schemeClr val="tx1"/>
                </a:solidFill>
                <a:latin typeface="Twinkl" pitchFamily="2" charset="0"/>
              </a:rPr>
              <a:t>Our recommended read: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Twinkl" pitchFamily="2" charset="0"/>
              </a:rPr>
              <a:t>This half term we are learning all about materials. We will receive lots of books from the library service but this is a great one </a:t>
            </a:r>
            <a:r>
              <a:rPr lang="en-GB" sz="900" b="1" dirty="0">
                <a:solidFill>
                  <a:schemeClr val="tx1"/>
                </a:solidFill>
                <a:latin typeface="Twinkl" pitchFamily="2" charset="0"/>
              </a:rPr>
              <a:t>‘Everyday materials.’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Twinkl" pitchFamily="2" charset="0"/>
              </a:rPr>
              <a:t>I suggest if you want to have fun get the book </a:t>
            </a:r>
            <a:r>
              <a:rPr lang="en-GB" sz="900" b="1" dirty="0">
                <a:solidFill>
                  <a:schemeClr val="tx1"/>
                </a:solidFill>
                <a:latin typeface="Twinkl" pitchFamily="2" charset="0"/>
              </a:rPr>
              <a:t>‘101 great science experiments’ </a:t>
            </a:r>
            <a:r>
              <a:rPr lang="en-GB" sz="900" dirty="0">
                <a:solidFill>
                  <a:schemeClr val="tx1"/>
                </a:solidFill>
                <a:latin typeface="Twinkl" pitchFamily="2" charset="0"/>
              </a:rPr>
              <a:t>its super fun!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57056" y="3789040"/>
            <a:ext cx="1584176" cy="576064"/>
          </a:xfrm>
          <a:prstGeom prst="roundRect">
            <a:avLst>
              <a:gd name="adj" fmla="val 2301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What </a:t>
            </a:r>
            <a:r>
              <a:rPr lang="en-GB" sz="10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materials</a:t>
            </a:r>
            <a:r>
              <a:rPr lang="en-GB" sz="1000" dirty="0">
                <a:solidFill>
                  <a:schemeClr val="tx1"/>
                </a:solidFill>
                <a:latin typeface="Twinkl" pitchFamily="2" charset="0"/>
              </a:rPr>
              <a:t> can you find in your own home?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17274" y="5877272"/>
            <a:ext cx="1440160" cy="7200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u="sng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wood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Twinkl" pitchFamily="2" charset="0"/>
              </a:rPr>
              <a:t>Wood is a natural material that comes from trees.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18994" y="5790244"/>
            <a:ext cx="1440160" cy="8640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u="sng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Metal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Twinkl" pitchFamily="2" charset="0"/>
              </a:rPr>
              <a:t>Metal is strong material and comes in many different forms and can be made into different things.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39147" y="5877272"/>
            <a:ext cx="1440160" cy="7200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u="sng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Plastic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Twinkl" pitchFamily="2" charset="0"/>
              </a:rPr>
              <a:t>Plastic is a man made material and there is a big movement to reduce the use of plastic.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A6F9653-CF6D-4B77-80A0-11320BFE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7" y="2793485"/>
            <a:ext cx="1335966" cy="13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A04A755-D093-44A5-A239-46BA2AD3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3934">
            <a:off x="1501268" y="314848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lid Oak Wood Flooring London Stock Natural Oak 125mm - Wood4Floors">
            <a:extLst>
              <a:ext uri="{FF2B5EF4-FFF2-40B4-BE49-F238E27FC236}">
                <a16:creationId xmlns:a16="http://schemas.microsoft.com/office/drawing/2014/main" id="{CD8196F5-5A72-41A7-A9BA-10EE601E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6122" y="4589113"/>
            <a:ext cx="1481669" cy="98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things you didn't know about metal | Selmach™Machinery">
            <a:extLst>
              <a:ext uri="{FF2B5EF4-FFF2-40B4-BE49-F238E27FC236}">
                <a16:creationId xmlns:a16="http://schemas.microsoft.com/office/drawing/2014/main" id="{0463DDC3-F6EA-4AC7-89E7-74170634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88" y="4447012"/>
            <a:ext cx="1909546" cy="12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The Plastics Dilemma: Towards a Sustainable Future | Smith School of  Enterprise and the Environment">
            <a:extLst>
              <a:ext uri="{FF2B5EF4-FFF2-40B4-BE49-F238E27FC236}">
                <a16:creationId xmlns:a16="http://schemas.microsoft.com/office/drawing/2014/main" id="{E2F01919-A47F-4E98-83F3-7814925D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57" y="4625840"/>
            <a:ext cx="1357593" cy="9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F950C-B1EE-439B-9572-D6885ABD9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8269" y="2130430"/>
            <a:ext cx="2628933" cy="17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346</Words>
  <Application>Microsoft Office PowerPoint</Application>
  <PresentationFormat>A4 Paper (210x297 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Twinkl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Darlow</dc:creator>
  <cp:lastModifiedBy>Lindsey Conroy</cp:lastModifiedBy>
  <cp:revision>1</cp:revision>
  <dcterms:created xsi:type="dcterms:W3CDTF">2025-07-10T20:20:39Z</dcterms:created>
  <dcterms:modified xsi:type="dcterms:W3CDTF">2025-07-11T10:01:27Z</dcterms:modified>
</cp:coreProperties>
</file>