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878B3A6C-C1E6-435B-BBD2-62E95F9560A5}">
  <a:tblStyle styleId="{878B3A6C-C1E6-435B-BBD2-62E95F9560A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678" y="22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60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60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60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2" y="9430091"/>
            <a:ext cx="2945660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08130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50442" y="9430091"/>
            <a:ext cx="2945660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 txBox="1">
            <a:spLocks noGrp="1"/>
          </p:cNvSpPr>
          <p:nvPr>
            <p:ph type="sldNum" idx="12"/>
          </p:nvPr>
        </p:nvSpPr>
        <p:spPr>
          <a:xfrm>
            <a:off x="3850442" y="9430091"/>
            <a:ext cx="2945660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690018" y="-594518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5370512" y="2085976"/>
            <a:ext cx="5851525" cy="222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830262" y="-60323"/>
            <a:ext cx="5851525" cy="6521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0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8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 descr="fuel logo_RG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51275" y="6194176"/>
            <a:ext cx="1215600" cy="5232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56456" y="36212"/>
            <a:ext cx="505122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4800" b="0" i="0" u="none" strike="noStrike" cap="none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SUMMER MENU 2018</a:t>
            </a:r>
            <a:endParaRPr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aphicFrame>
        <p:nvGraphicFramePr>
          <p:cNvPr id="91" name="Shape 91"/>
          <p:cNvGraphicFramePr/>
          <p:nvPr/>
        </p:nvGraphicFramePr>
        <p:xfrm>
          <a:off x="200471" y="1530290"/>
          <a:ext cx="9536250" cy="4577387"/>
        </p:xfrm>
        <a:graphic>
          <a:graphicData uri="http://schemas.openxmlformats.org/drawingml/2006/table">
            <a:tbl>
              <a:tblPr>
                <a:noFill/>
                <a:tableStyleId>{878B3A6C-C1E6-435B-BBD2-62E95F9560A5}</a:tableStyleId>
              </a:tblPr>
              <a:tblGrid>
                <a:gridCol w="1101350"/>
                <a:gridCol w="1659300"/>
                <a:gridCol w="1888825"/>
                <a:gridCol w="1615225"/>
                <a:gridCol w="1728200"/>
                <a:gridCol w="1543350"/>
              </a:tblGrid>
              <a:tr h="392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GB" sz="1900" b="1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</a:tr>
              <a:tr h="1906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</a:tr>
              <a:tr h="755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Pasta/Rice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b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</a:br>
                      <a:endParaRPr sz="10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</a:tr>
              <a:tr h="381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b="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81BD"/>
                          </a:solidFill>
                        </a:rPr>
                        <a:t>Seasonal Vegetables</a:t>
                      </a:r>
                      <a:endParaRPr sz="1100" b="1" u="none" strike="noStrike" cap="none">
                        <a:solidFill>
                          <a:srgbClr val="4F81BD"/>
                        </a:solidFill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81BD"/>
                          </a:solidFill>
                        </a:rPr>
                        <a:t>Seasonal Vegetables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81BD"/>
                          </a:solidFill>
                        </a:rPr>
                        <a:t>Seasonal Vegetables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81BD"/>
                          </a:solidFill>
                        </a:rPr>
                        <a:t>Seasonal Vegetables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81BD"/>
                          </a:solidFill>
                        </a:rPr>
                        <a:t>Seasonal Vegetables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</a:tr>
              <a:tr h="394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Bowl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</a:tr>
              <a:tr h="705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" name="Shape 92"/>
          <p:cNvSpPr txBox="1"/>
          <p:nvPr/>
        </p:nvSpPr>
        <p:spPr>
          <a:xfrm>
            <a:off x="136175" y="1115000"/>
            <a:ext cx="46008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WEEK ONE</a:t>
            </a:r>
            <a:r>
              <a:rPr lang="en-GB" sz="28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              </a:t>
            </a:r>
            <a:r>
              <a:rPr lang="en-GB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Homemade Items </a:t>
            </a:r>
            <a:r>
              <a:rPr lang="en-GB" sz="28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         </a:t>
            </a:r>
            <a:endParaRPr sz="2800" b="0" i="0" u="none" strike="noStrike" cap="none">
              <a:solidFill>
                <a:schemeClr val="accen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1329489" y="4224996"/>
            <a:ext cx="1752648" cy="43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900" b="1" i="0" u="none" strike="noStrike" cap="none">
              <a:solidFill>
                <a:srgbClr val="00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1410275" y="6141225"/>
            <a:ext cx="6955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366092"/>
                </a:solidFill>
                <a:latin typeface="Impact"/>
                <a:ea typeface="Impact"/>
                <a:cs typeface="Impact"/>
                <a:sym typeface="Impact"/>
              </a:rPr>
              <a:t>Fresh Fruit and Yoghurt available daily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</a:t>
            </a:r>
            <a:r>
              <a:rPr lang="en-GB" sz="1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 Daily on the Dining room Tables</a:t>
            </a: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Allergen Information is Available from the Catering Manager or NCC </a:t>
            </a:r>
            <a:r>
              <a:rPr lang="en-GB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Website</a:t>
            </a: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129603" y="653720"/>
            <a:ext cx="506893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600" b="0" i="0" u="none" strike="noStrike" cap="none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  <a:endParaRPr sz="3600" b="0" i="0" u="none" strike="noStrike" cap="none">
              <a:solidFill>
                <a:schemeClr val="accent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1277675" y="1924650"/>
            <a:ext cx="1704000" cy="19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Jacket Potato with a Choice of Fillings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305725" y="3969300"/>
            <a:ext cx="1667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Rice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Crusty Bread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1281800" y="5050850"/>
            <a:ext cx="17040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3137788" y="5039499"/>
            <a:ext cx="16074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4817150" y="5041650"/>
            <a:ext cx="1607400" cy="3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6538425" y="5008174"/>
            <a:ext cx="16074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8237875" y="5018851"/>
            <a:ext cx="14502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1305725" y="5409350"/>
            <a:ext cx="1760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Chocolate &amp; Pear Sponge with  Chocolate Sauce 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2972850" y="1924650"/>
            <a:ext cx="1832700" cy="19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Salmon Bites or Salmon Portion 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2972850" y="3865050"/>
            <a:ext cx="19371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Jacket Potato Wedges 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    Creamed Potato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3133150" y="5411150"/>
            <a:ext cx="16074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 err="1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Oaty</a:t>
            </a:r>
            <a:r>
              <a:rPr lang="en-GB" sz="1100" b="1" i="0" u="none" strike="noStrike" cap="none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biscuit</a:t>
            </a:r>
            <a:endParaRPr sz="1100" b="1" i="0" u="none" strike="noStrike" cap="none" dirty="0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4736975" y="1989350"/>
            <a:ext cx="1760700" cy="185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Roast </a:t>
            </a:r>
            <a:r>
              <a:rPr lang="en-GB" sz="11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Beef </a:t>
            </a: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Yorkshire Pudding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 txBox="1"/>
          <p:nvPr/>
        </p:nvSpPr>
        <p:spPr>
          <a:xfrm>
            <a:off x="6478575" y="1955226"/>
            <a:ext cx="1704000" cy="18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Chicken  </a:t>
            </a:r>
            <a:r>
              <a:rPr lang="en-GB" sz="11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Wrap </a:t>
            </a: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or </a:t>
            </a:r>
            <a:r>
              <a:rPr lang="en-GB" sz="1100" b="1" dirty="0" smtClean="0">
                <a:solidFill>
                  <a:schemeClr val="accent1"/>
                </a:solidFill>
              </a:rPr>
              <a:t>Gammon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 txBox="1"/>
          <p:nvPr/>
        </p:nvSpPr>
        <p:spPr>
          <a:xfrm>
            <a:off x="4786225" y="3887725"/>
            <a:ext cx="17571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Roast Potatoes  or Parsley Potatoes or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Rice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4838975" y="5305100"/>
            <a:ext cx="16074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Fruity </a:t>
            </a:r>
            <a:r>
              <a:rPr lang="en-GB" sz="11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Whip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6498375" y="3907800"/>
            <a:ext cx="17025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Garlic Bread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Creamed Potatoes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Parsley Potatoes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6424550" y="5487350"/>
            <a:ext cx="17526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Tutti Frutti Cake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Glass of Milk or Juice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8221950" y="1994126"/>
            <a:ext cx="1549500" cy="185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Fish Fingers</a:t>
            </a:r>
            <a:endParaRPr sz="1100" b="1" i="0" u="none" strike="noStrike" cap="none" dirty="0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8242675" y="3956188"/>
            <a:ext cx="15495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Chips or Pasta or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Mini Potato Waffles or Rice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8208946" y="5409325"/>
            <a:ext cx="14817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spcBef>
                <a:spcPts val="225"/>
              </a:spcBef>
              <a:buClr>
                <a:schemeClr val="dk1"/>
              </a:buClr>
              <a:buSzPts val="1100"/>
            </a:pPr>
            <a:r>
              <a:rPr lang="en-GB" sz="1100" b="1" dirty="0" err="1">
                <a:solidFill>
                  <a:srgbClr val="4F81BD"/>
                </a:solidFill>
              </a:rPr>
              <a:t>Oaty</a:t>
            </a:r>
            <a:r>
              <a:rPr lang="en-GB" sz="1100" b="1" dirty="0">
                <a:solidFill>
                  <a:srgbClr val="4F81BD"/>
                </a:solidFill>
              </a:rPr>
              <a:t> biscuit</a:t>
            </a:r>
            <a:endParaRPr lang="en-GB" sz="1100" b="1" dirty="0">
              <a:solidFill>
                <a:srgbClr val="4F81BD"/>
              </a:solidFill>
            </a:endParaRPr>
          </a:p>
        </p:txBody>
      </p:sp>
      <p:pic>
        <p:nvPicPr>
          <p:cNvPr id="116" name="Shape 11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004797" y="5760216"/>
            <a:ext cx="1455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 descr="Healthy, Eating - Free images on Pixabay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09850" y="125550"/>
            <a:ext cx="2964799" cy="1370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 descr="Free vector graphic: Tomato, Smile, Funny, Fruit, Nature - Free ...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64750" y="71275"/>
            <a:ext cx="1760700" cy="1448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321623" y="1988836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312961" y="59186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069688" y="2059036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81673" y="59186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900511" y="24027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540186" y="59186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Shape 13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597061" y="22505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252936" y="13580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00475" y="6106925"/>
            <a:ext cx="1130525" cy="64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Shape 148" descr="fuel logo_RG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81392" y="6164515"/>
            <a:ext cx="1176151" cy="687534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/>
          <p:nvPr/>
        </p:nvSpPr>
        <p:spPr>
          <a:xfrm>
            <a:off x="1348278" y="6132652"/>
            <a:ext cx="7116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4F6128"/>
                </a:solidFill>
                <a:latin typeface="Impact"/>
                <a:ea typeface="Impact"/>
                <a:cs typeface="Impact"/>
                <a:sym typeface="Impact"/>
              </a:rPr>
              <a:t>Fresh Fruit &amp; Yoghurt available </a:t>
            </a:r>
            <a:endParaRPr sz="1200" b="0" i="0" u="none" strike="noStrike" cap="none">
              <a:solidFill>
                <a:srgbClr val="4F6128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 Daily on the Dining room Tables</a:t>
            </a:r>
            <a:r>
              <a:rPr lang="en-GB" sz="1400" b="1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 sz="1400" b="1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Allergen Information is Available from the Catering Manager or NCC </a:t>
            </a:r>
            <a:r>
              <a:rPr lang="en-GB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Website</a:t>
            </a:r>
            <a:endParaRPr sz="1400" b="1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60325" y="47500"/>
            <a:ext cx="53115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4800" b="0" i="0" u="none" strike="noStrike" cap="none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SUMMER MENU 2018</a:t>
            </a:r>
            <a:endParaRPr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aphicFrame>
        <p:nvGraphicFramePr>
          <p:cNvPr id="151" name="Shape 151"/>
          <p:cNvGraphicFramePr/>
          <p:nvPr/>
        </p:nvGraphicFramePr>
        <p:xfrm>
          <a:off x="236075" y="1627704"/>
          <a:ext cx="9469425" cy="4505712"/>
        </p:xfrm>
        <a:graphic>
          <a:graphicData uri="http://schemas.openxmlformats.org/drawingml/2006/table">
            <a:tbl>
              <a:tblPr>
                <a:noFill/>
                <a:tableStyleId>{878B3A6C-C1E6-435B-BBD2-62E95F9560A5}</a:tableStyleId>
              </a:tblPr>
              <a:tblGrid>
                <a:gridCol w="1087250"/>
                <a:gridCol w="1770825"/>
                <a:gridCol w="1614925"/>
                <a:gridCol w="1756075"/>
                <a:gridCol w="1656175"/>
                <a:gridCol w="1584175"/>
              </a:tblGrid>
              <a:tr h="380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GB" sz="1900" b="1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</a:tr>
              <a:tr h="1825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            </a:t>
                      </a:r>
                      <a:endParaRPr sz="1000" u="none" strike="noStrike" cap="none">
                        <a:solidFill>
                          <a:srgbClr val="FF00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</a:tr>
              <a:tr h="743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 Pasta / Rice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FF00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</a:tr>
              <a:tr h="471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>
                          <a:solidFill>
                            <a:srgbClr val="4F6128"/>
                          </a:solidFill>
                        </a:rPr>
                        <a:t>Seasonal Vegetables</a:t>
                      </a:r>
                      <a:endParaRPr sz="1100" b="1" u="none" strike="noStrike" cap="none">
                        <a:solidFill>
                          <a:srgbClr val="4F6128"/>
                        </a:solidFill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6128"/>
                          </a:solidFill>
                        </a:rPr>
                        <a:t>Seasonal Vegetables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6128"/>
                          </a:solidFill>
                        </a:rPr>
                        <a:t>Seasonal Vegetables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6128"/>
                          </a:solidFill>
                        </a:rPr>
                        <a:t>Seasonal Vegetables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6128"/>
                          </a:solidFill>
                        </a:rPr>
                        <a:t>Seasonal Vegetables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</a:tr>
              <a:tr h="346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</a:tr>
              <a:tr h="684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900" b="1" u="none" strike="noStrike" cap="none">
                        <a:solidFill>
                          <a:srgbClr val="CE287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52" name="Shape 152"/>
          <p:cNvSpPr txBox="1"/>
          <p:nvPr/>
        </p:nvSpPr>
        <p:spPr>
          <a:xfrm>
            <a:off x="128967" y="1144000"/>
            <a:ext cx="4548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92D050"/>
                </a:solidFill>
                <a:latin typeface="Impact"/>
                <a:ea typeface="Impact"/>
                <a:cs typeface="Impact"/>
                <a:sym typeface="Impact"/>
              </a:rPr>
              <a:t>WEEK TWO                </a:t>
            </a:r>
            <a:r>
              <a:rPr lang="en-GB" sz="28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   </a:t>
            </a:r>
            <a:r>
              <a:rPr lang="en-GB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Homemade Items </a:t>
            </a:r>
            <a:endParaRPr sz="2800" b="0" i="0" u="none" strike="noStrike" cap="none">
              <a:solidFill>
                <a:srgbClr val="92D05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53" name="Shape 153"/>
          <p:cNvSpPr txBox="1"/>
          <p:nvPr/>
        </p:nvSpPr>
        <p:spPr>
          <a:xfrm>
            <a:off x="8201696" y="2123457"/>
            <a:ext cx="1440386" cy="1084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Shape 154"/>
          <p:cNvSpPr/>
          <p:nvPr/>
        </p:nvSpPr>
        <p:spPr>
          <a:xfrm>
            <a:off x="4855007" y="5186844"/>
            <a:ext cx="1655762" cy="430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CE287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 txBox="1"/>
          <p:nvPr/>
        </p:nvSpPr>
        <p:spPr>
          <a:xfrm>
            <a:off x="128985" y="637929"/>
            <a:ext cx="524289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600" b="0" i="0" u="none" strike="noStrike" cap="none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  <a:endParaRPr sz="3600" b="0" i="0" u="none" strike="noStrike" cap="none">
              <a:solidFill>
                <a:schemeClr val="accent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56" name="Shape 156"/>
          <p:cNvSpPr txBox="1"/>
          <p:nvPr/>
        </p:nvSpPr>
        <p:spPr>
          <a:xfrm>
            <a:off x="1299988" y="5109475"/>
            <a:ext cx="17571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 txBox="1"/>
          <p:nvPr/>
        </p:nvSpPr>
        <p:spPr>
          <a:xfrm>
            <a:off x="3074300" y="5109475"/>
            <a:ext cx="16497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4721950" y="5109463"/>
            <a:ext cx="16950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6452375" y="5109473"/>
            <a:ext cx="16497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Shape 160"/>
          <p:cNvSpPr txBox="1"/>
          <p:nvPr/>
        </p:nvSpPr>
        <p:spPr>
          <a:xfrm>
            <a:off x="8163175" y="5109475"/>
            <a:ext cx="14955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1349775" y="2052875"/>
            <a:ext cx="1757100" cy="15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Cheese </a:t>
            </a: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Melt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Shape 162"/>
          <p:cNvSpPr txBox="1"/>
          <p:nvPr/>
        </p:nvSpPr>
        <p:spPr>
          <a:xfrm>
            <a:off x="1308025" y="3923988"/>
            <a:ext cx="1726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Crusty Bread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Garlic Bread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>
                <a:solidFill>
                  <a:srgbClr val="4F6128"/>
                </a:solidFill>
              </a:rPr>
              <a:t>Rice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1338675" y="5465800"/>
            <a:ext cx="1675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err="1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Oaty</a:t>
            </a: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Biscuit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 txBox="1"/>
          <p:nvPr/>
        </p:nvSpPr>
        <p:spPr>
          <a:xfrm>
            <a:off x="3018200" y="2016700"/>
            <a:ext cx="1757100" cy="18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Savoury Mince </a:t>
            </a:r>
            <a:r>
              <a:rPr lang="en-GB" sz="1100" b="1" dirty="0">
                <a:solidFill>
                  <a:srgbClr val="4F6128"/>
                </a:solidFill>
              </a:rPr>
              <a:t>with</a:t>
            </a: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Yorkshire Pudding or </a:t>
            </a:r>
            <a:r>
              <a:rPr lang="en-GB" sz="1100" b="1" dirty="0" smtClean="0">
                <a:solidFill>
                  <a:srgbClr val="4F6128"/>
                </a:solidFill>
              </a:rPr>
              <a:t>Sausage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Shape 165"/>
          <p:cNvSpPr txBox="1"/>
          <p:nvPr/>
        </p:nvSpPr>
        <p:spPr>
          <a:xfrm>
            <a:off x="4720075" y="2007975"/>
            <a:ext cx="1714500" cy="16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GB" sz="1100" b="1" i="0" u="none" strike="noStrike" cap="none" dirty="0" smtClean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Roast Gammon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/>
          <p:nvPr/>
        </p:nvSpPr>
        <p:spPr>
          <a:xfrm>
            <a:off x="3003525" y="3985489"/>
            <a:ext cx="17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Creamed Potatoes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Parsley Potatoes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3076350" y="5461575"/>
            <a:ext cx="1578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Fruit Smoothie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Fruit &amp; Ice Cream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4703375" y="3885975"/>
            <a:ext cx="1726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Roast Potatoes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Parsley Potatoes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Crusty Bread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Shape 169"/>
          <p:cNvSpPr txBox="1"/>
          <p:nvPr/>
        </p:nvSpPr>
        <p:spPr>
          <a:xfrm>
            <a:off x="4707213" y="5443699"/>
            <a:ext cx="1695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Homemade Biscuit or Sponge with a Glass of Milk or Juice  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6462625" y="1980000"/>
            <a:ext cx="1668300" cy="16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Jacket Potato with </a:t>
            </a: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Cheese or Tuna Filling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Shape 171"/>
          <p:cNvSpPr txBox="1"/>
          <p:nvPr/>
        </p:nvSpPr>
        <p:spPr>
          <a:xfrm>
            <a:off x="6419975" y="3947475"/>
            <a:ext cx="1714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Rice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Parsley Potatoes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Shape 172"/>
          <p:cNvSpPr txBox="1"/>
          <p:nvPr/>
        </p:nvSpPr>
        <p:spPr>
          <a:xfrm>
            <a:off x="6449375" y="5563176"/>
            <a:ext cx="16950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Vanilla Sponge  with Custard or Vanilla Sauce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x="8092575" y="2034550"/>
            <a:ext cx="1675200" cy="16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Fish portion</a:t>
            </a:r>
            <a:endParaRPr sz="1100" b="0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/>
          <p:nvPr/>
        </p:nvSpPr>
        <p:spPr>
          <a:xfrm>
            <a:off x="8098725" y="3835825"/>
            <a:ext cx="15786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Chips or Pasta or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Mini Potato Waffles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Shape 175"/>
          <p:cNvSpPr txBox="1"/>
          <p:nvPr/>
        </p:nvSpPr>
        <p:spPr>
          <a:xfrm>
            <a:off x="8095575" y="5509697"/>
            <a:ext cx="1578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Fruity Muffin with a Glass of Milk or Juice 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6" name="Shape 17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180432" y="4516471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18457" y="5323967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919504" y="2818742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850601" y="4364246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932368" y="2346664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Shape 181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1851172" y="3889067"/>
            <a:ext cx="150000" cy="1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257071" y="-214463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 descr="Free vector graphic: Tomato, Smile, Funny, Fruit, Nature - Free ...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964750" y="47500"/>
            <a:ext cx="1726800" cy="14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 descr="Healthy, Eating - Free images on Pixabay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855000" y="105300"/>
            <a:ext cx="3029724" cy="139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90886" y="58487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94689" y="2218354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84761" y="58648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10786" y="21234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Shape 19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10786" y="58487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Shape 19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159048" y="2122247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Shape 20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191536" y="58487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682323" y="1395486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67811" y="2263711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54586" y="24040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36075" y="6106925"/>
            <a:ext cx="1094925" cy="64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Shape 214" descr="fuel logo_RG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67038" y="6243316"/>
            <a:ext cx="1240122" cy="54916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Shape 215"/>
          <p:cNvSpPr txBox="1"/>
          <p:nvPr/>
        </p:nvSpPr>
        <p:spPr>
          <a:xfrm>
            <a:off x="1570825" y="6051425"/>
            <a:ext cx="6835500" cy="7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Fresh Fruit &amp; Yoghurt available daily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 Daily on the Dining room Tables</a:t>
            </a: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Allergen Information is Available from the Catering Manager or NCC </a:t>
            </a:r>
            <a:r>
              <a:rPr lang="en-GB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Website</a:t>
            </a:r>
            <a:endParaRPr sz="1400" b="0" i="0" u="none" strike="noStrike" cap="none">
              <a:solidFill>
                <a:srgbClr val="FF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16" name="Shape 216"/>
          <p:cNvSpPr txBox="1"/>
          <p:nvPr/>
        </p:nvSpPr>
        <p:spPr>
          <a:xfrm>
            <a:off x="65300" y="47500"/>
            <a:ext cx="53982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4800" b="0" i="0" u="none" strike="noStrike" cap="none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SUMMER</a:t>
            </a:r>
            <a:r>
              <a:rPr lang="en-GB" sz="4800" b="0" i="0" u="none" strike="noStrike" cap="none">
                <a:solidFill>
                  <a:srgbClr val="00B0F0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n-GB" sz="4800" b="0" i="0" u="none" strike="noStrike" cap="none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MENU 2018</a:t>
            </a:r>
            <a:endParaRPr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aphicFrame>
        <p:nvGraphicFramePr>
          <p:cNvPr id="217" name="Shape 217"/>
          <p:cNvGraphicFramePr/>
          <p:nvPr/>
        </p:nvGraphicFramePr>
        <p:xfrm>
          <a:off x="272055" y="1568717"/>
          <a:ext cx="9433050" cy="4535462"/>
        </p:xfrm>
        <a:graphic>
          <a:graphicData uri="http://schemas.openxmlformats.org/drawingml/2006/table">
            <a:tbl>
              <a:tblPr>
                <a:noFill/>
                <a:tableStyleId>{878B3A6C-C1E6-435B-BBD2-62E95F9560A5}</a:tableStyleId>
              </a:tblPr>
              <a:tblGrid>
                <a:gridCol w="1092125"/>
                <a:gridCol w="1696975"/>
                <a:gridCol w="1580650"/>
                <a:gridCol w="1717225"/>
                <a:gridCol w="1824425"/>
                <a:gridCol w="1521650"/>
              </a:tblGrid>
              <a:tr h="376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GB" sz="1900" b="1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</a:tr>
              <a:tr h="1924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609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 Pasta / Rice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455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>
                          <a:solidFill>
                            <a:srgbClr val="7030A0"/>
                          </a:solidFill>
                        </a:rPr>
                        <a:t>Seasonal Vegetables</a:t>
                      </a:r>
                      <a:endParaRPr sz="1100" b="1" u="none" strike="noStrike" cap="none">
                        <a:solidFill>
                          <a:srgbClr val="7030A0"/>
                        </a:solidFill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chemeClr val="dk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>
                          <a:solidFill>
                            <a:srgbClr val="7030A0"/>
                          </a:solidFill>
                        </a:rPr>
                        <a:t>Seasonal Vegetables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chemeClr val="dk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>
                          <a:solidFill>
                            <a:srgbClr val="7030A0"/>
                          </a:solidFill>
                        </a:rPr>
                        <a:t>Seasonal Vegetables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chemeClr val="dk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>
                          <a:solidFill>
                            <a:srgbClr val="7030A0"/>
                          </a:solidFill>
                        </a:rPr>
                        <a:t>Seasonal Vegetables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chemeClr val="dk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>
                          <a:solidFill>
                            <a:srgbClr val="7030A0"/>
                          </a:solidFill>
                        </a:rPr>
                        <a:t>Seasonal Vegetables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337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774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18" name="Shape 218"/>
          <p:cNvSpPr txBox="1"/>
          <p:nvPr/>
        </p:nvSpPr>
        <p:spPr>
          <a:xfrm>
            <a:off x="109045" y="1112150"/>
            <a:ext cx="4493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WEEK THREE           </a:t>
            </a:r>
            <a:r>
              <a:rPr lang="en-GB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Homemade Items </a:t>
            </a: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Shape 219"/>
          <p:cNvSpPr txBox="1"/>
          <p:nvPr/>
        </p:nvSpPr>
        <p:spPr>
          <a:xfrm>
            <a:off x="109054" y="650649"/>
            <a:ext cx="513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600" b="0" i="0" u="none" strike="noStrike" cap="none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  <a:endParaRPr sz="3600" b="0" i="0" u="none" strike="noStrike" cap="none">
              <a:solidFill>
                <a:schemeClr val="accent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20" name="Shape 220"/>
          <p:cNvSpPr txBox="1"/>
          <p:nvPr/>
        </p:nvSpPr>
        <p:spPr>
          <a:xfrm>
            <a:off x="1273925" y="1996100"/>
            <a:ext cx="1835400" cy="16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Fish Cake 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Shape 221"/>
          <p:cNvSpPr txBox="1"/>
          <p:nvPr/>
        </p:nvSpPr>
        <p:spPr>
          <a:xfrm>
            <a:off x="1370575" y="3982450"/>
            <a:ext cx="1877636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Rice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Jacket </a:t>
            </a:r>
            <a:r>
              <a:rPr lang="en-GB" sz="11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Potato Wedges</a:t>
            </a:r>
            <a:endParaRPr sz="1400" b="0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Shape 222"/>
          <p:cNvSpPr txBox="1"/>
          <p:nvPr/>
        </p:nvSpPr>
        <p:spPr>
          <a:xfrm>
            <a:off x="1358975" y="5021476"/>
            <a:ext cx="1715100" cy="3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Shape 223"/>
          <p:cNvSpPr txBox="1"/>
          <p:nvPr/>
        </p:nvSpPr>
        <p:spPr>
          <a:xfrm>
            <a:off x="3074075" y="5037475"/>
            <a:ext cx="1561200" cy="1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Shape 224"/>
          <p:cNvSpPr txBox="1"/>
          <p:nvPr/>
        </p:nvSpPr>
        <p:spPr>
          <a:xfrm>
            <a:off x="4631075" y="5025050"/>
            <a:ext cx="17295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Shape 225"/>
          <p:cNvSpPr txBox="1"/>
          <p:nvPr/>
        </p:nvSpPr>
        <p:spPr>
          <a:xfrm>
            <a:off x="6378475" y="5035525"/>
            <a:ext cx="1770900" cy="1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Shape 226"/>
          <p:cNvSpPr txBox="1"/>
          <p:nvPr/>
        </p:nvSpPr>
        <p:spPr>
          <a:xfrm>
            <a:off x="8167275" y="5046800"/>
            <a:ext cx="14868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Shape 227"/>
          <p:cNvSpPr txBox="1"/>
          <p:nvPr/>
        </p:nvSpPr>
        <p:spPr>
          <a:xfrm>
            <a:off x="1330425" y="5328700"/>
            <a:ext cx="1715100" cy="6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>
                <a:solidFill>
                  <a:srgbClr val="7030A0"/>
                </a:solidFill>
              </a:rPr>
              <a:t>Fruit Cheesecake</a:t>
            </a:r>
            <a:endParaRPr sz="1100" b="1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>
                <a:solidFill>
                  <a:srgbClr val="7030A0"/>
                </a:solidFill>
              </a:rPr>
              <a:t>or</a:t>
            </a:r>
            <a:endParaRPr sz="1100" b="1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>
                <a:solidFill>
                  <a:srgbClr val="7030A0"/>
                </a:solidFill>
              </a:rPr>
              <a:t> Iced sponge</a:t>
            </a:r>
            <a:endParaRPr sz="1100" b="1">
              <a:solidFill>
                <a:srgbClr val="7030A0"/>
              </a:solidFill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3018250" y="1949350"/>
            <a:ext cx="1725900" cy="1345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GB" sz="1100" b="1" i="0" u="none" strike="noStrike" cap="none" dirty="0" smtClean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Mince </a:t>
            </a: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Pie </a:t>
            </a:r>
            <a:endParaRPr lang="en-GB" sz="1100" b="1" i="0" u="none" strike="noStrike" cap="none" dirty="0" smtClean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rgbClr val="7030A0"/>
                </a:solidFill>
              </a:rPr>
              <a:t>Or</a:t>
            </a:r>
            <a:r>
              <a:rPr lang="en-GB" sz="1100" b="1" dirty="0" smtClean="0">
                <a:solidFill>
                  <a:srgbClr val="7030A0"/>
                </a:solidFill>
              </a:rPr>
              <a:t/>
            </a:r>
            <a:br>
              <a:rPr lang="en-GB" sz="1100" b="1" dirty="0" smtClean="0">
                <a:solidFill>
                  <a:srgbClr val="7030A0"/>
                </a:solidFill>
              </a:rPr>
            </a:br>
            <a:r>
              <a:rPr lang="en-GB" sz="1100" b="1" dirty="0" smtClean="0">
                <a:solidFill>
                  <a:srgbClr val="7030A0"/>
                </a:solidFill>
              </a:rPr>
              <a:t>Gammon</a:t>
            </a:r>
            <a:endParaRPr sz="1100" b="1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3076800" y="3888350"/>
            <a:ext cx="16152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Creamed Potatoes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Parsley Potatoes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Crusty Bread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Shape 230"/>
          <p:cNvSpPr txBox="1"/>
          <p:nvPr/>
        </p:nvSpPr>
        <p:spPr>
          <a:xfrm>
            <a:off x="3068875" y="5365275"/>
            <a:ext cx="1561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Fruit with Ice Cream Sponge Roll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Shape 231"/>
          <p:cNvSpPr txBox="1"/>
          <p:nvPr/>
        </p:nvSpPr>
        <p:spPr>
          <a:xfrm>
            <a:off x="4641100" y="2026250"/>
            <a:ext cx="1725900" cy="18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Roast </a:t>
            </a:r>
            <a:r>
              <a:rPr lang="en-GB" sz="11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Pork with Yorkshire </a:t>
            </a: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Pudding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Shape 232"/>
          <p:cNvSpPr txBox="1"/>
          <p:nvPr/>
        </p:nvSpPr>
        <p:spPr>
          <a:xfrm>
            <a:off x="4680050" y="3798613"/>
            <a:ext cx="16629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Roast Potatoes 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Parsley Potatoes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Shape 233"/>
          <p:cNvSpPr txBox="1"/>
          <p:nvPr/>
        </p:nvSpPr>
        <p:spPr>
          <a:xfrm>
            <a:off x="4632875" y="5401275"/>
            <a:ext cx="1725900" cy="3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Peach</a:t>
            </a:r>
            <a:r>
              <a:rPr lang="en-GB" sz="1100" b="1">
                <a:solidFill>
                  <a:srgbClr val="7030A0"/>
                </a:solidFill>
              </a:rPr>
              <a:t> or Apple</a:t>
            </a: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Sponge or Crumble  with Custard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Shape 234"/>
          <p:cNvSpPr txBox="1"/>
          <p:nvPr/>
        </p:nvSpPr>
        <p:spPr>
          <a:xfrm>
            <a:off x="6358775" y="1990850"/>
            <a:ext cx="1835400" cy="19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Ricotta Tortellini with Tomato &amp; Basil Sauce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Shape 235"/>
          <p:cNvSpPr txBox="1"/>
          <p:nvPr/>
        </p:nvSpPr>
        <p:spPr>
          <a:xfrm>
            <a:off x="6463000" y="3932400"/>
            <a:ext cx="1770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Rice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Parsley Potatoes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Shape 236"/>
          <p:cNvSpPr txBox="1"/>
          <p:nvPr/>
        </p:nvSpPr>
        <p:spPr>
          <a:xfrm>
            <a:off x="6399025" y="5348325"/>
            <a:ext cx="1729800" cy="6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Fruit Mousse Slice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or 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Fruit Whip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Shape 237"/>
          <p:cNvSpPr txBox="1"/>
          <p:nvPr/>
        </p:nvSpPr>
        <p:spPr>
          <a:xfrm>
            <a:off x="8194025" y="1990875"/>
            <a:ext cx="1486800" cy="18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Pizza </a:t>
            </a:r>
            <a:r>
              <a:rPr lang="en-GB" sz="11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Wrap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rgbClr val="7030A0"/>
                </a:solidFill>
              </a:rPr>
              <a:t>Or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Pizza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Shape 238"/>
          <p:cNvSpPr txBox="1"/>
          <p:nvPr/>
        </p:nvSpPr>
        <p:spPr>
          <a:xfrm>
            <a:off x="8206275" y="3951325"/>
            <a:ext cx="148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Chips or Pasta or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Mini Potato Waffles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Shape 239"/>
          <p:cNvSpPr txBox="1"/>
          <p:nvPr/>
        </p:nvSpPr>
        <p:spPr>
          <a:xfrm>
            <a:off x="8124825" y="5353175"/>
            <a:ext cx="16497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Chocolate Brownie with a Glass of Milk or Juice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0" name="Shape 240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248277" y="2769994"/>
            <a:ext cx="1443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Shape 24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337443" y="3530132"/>
            <a:ext cx="1536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Shape 24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716183" y="4713634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Shape 243" descr="Free vector graphic: Tomato, Smile, Funny, Fruit, Nature - Free ...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964750" y="47500"/>
            <a:ext cx="1649700" cy="14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Shape 244" descr="Healthy, Eating - Free images on Pixabay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904800" y="101550"/>
            <a:ext cx="2903626" cy="1394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Shape 24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34625" y="2097917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Shape 25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22786" y="58342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Shape 25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07436" y="58079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Shape 25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09623" y="22683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Shape 25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45798" y="2053361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Shape 26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59361" y="58079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Shape 26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05511" y="1367111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Shape 26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12011" y="20609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Shape 26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59361" y="2255186"/>
            <a:ext cx="136200" cy="140400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Shape 268"/>
          <p:cNvSpPr txBox="1"/>
          <p:nvPr/>
        </p:nvSpPr>
        <p:spPr>
          <a:xfrm>
            <a:off x="1549150" y="2803975"/>
            <a:ext cx="14451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69" name="Shape 26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72050" y="6106925"/>
            <a:ext cx="1058950" cy="64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463</Words>
  <Application>Microsoft Office PowerPoint</Application>
  <PresentationFormat>A4 Paper (210x297 mm)</PresentationFormat>
  <Paragraphs>224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McQuillen, Teresa</dc:creator>
  <cp:lastModifiedBy>McQuillen, Teresa</cp:lastModifiedBy>
  <cp:revision>8</cp:revision>
  <cp:lastPrinted>2018-04-27T11:44:24Z</cp:lastPrinted>
  <dcterms:modified xsi:type="dcterms:W3CDTF">2018-05-02T13:03:01Z</dcterms:modified>
</cp:coreProperties>
</file>