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446" y="108"/>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BE9F2CF-6138-44C5-A148-2DC0BDF3A5A4}" type="datetimeFigureOut">
              <a:rPr lang="en-GB" smtClean="0"/>
              <a:pPr/>
              <a:t>27/04/2023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E4284A-CCFC-4D1A-95BB-55FBFCCCE910}"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BE9F2CF-6138-44C5-A148-2DC0BDF3A5A4}" type="datetimeFigureOut">
              <a:rPr lang="en-GB" smtClean="0"/>
              <a:pPr/>
              <a:t>27/04/2023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E4284A-CCFC-4D1A-95BB-55FBFCCCE91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BE9F2CF-6138-44C5-A148-2DC0BDF3A5A4}" type="datetimeFigureOut">
              <a:rPr lang="en-GB" smtClean="0"/>
              <a:pPr/>
              <a:t>27/04/2023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E4284A-CCFC-4D1A-95BB-55FBFCCCE91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BE9F2CF-6138-44C5-A148-2DC0BDF3A5A4}" type="datetimeFigureOut">
              <a:rPr lang="en-GB" smtClean="0"/>
              <a:pPr/>
              <a:t>27/04/2023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E4284A-CCFC-4D1A-95BB-55FBFCCCE910}"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E9F2CF-6138-44C5-A148-2DC0BDF3A5A4}" type="datetimeFigureOut">
              <a:rPr lang="en-GB" smtClean="0"/>
              <a:pPr/>
              <a:t>27/04/2023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E4284A-CCFC-4D1A-95BB-55FBFCCCE910}"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BE9F2CF-6138-44C5-A148-2DC0BDF3A5A4}" type="datetimeFigureOut">
              <a:rPr lang="en-GB" smtClean="0"/>
              <a:pPr/>
              <a:t>27/04/2023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E4284A-CCFC-4D1A-95BB-55FBFCCCE910}"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BE9F2CF-6138-44C5-A148-2DC0BDF3A5A4}" type="datetimeFigureOut">
              <a:rPr lang="en-GB" smtClean="0"/>
              <a:pPr/>
              <a:t>27/04/2023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EE4284A-CCFC-4D1A-95BB-55FBFCCCE91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BE9F2CF-6138-44C5-A148-2DC0BDF3A5A4}" type="datetimeFigureOut">
              <a:rPr lang="en-GB" smtClean="0"/>
              <a:pPr/>
              <a:t>27/04/2023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EE4284A-CCFC-4D1A-95BB-55FBFCCCE910}"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E9F2CF-6138-44C5-A148-2DC0BDF3A5A4}" type="datetimeFigureOut">
              <a:rPr lang="en-GB" smtClean="0"/>
              <a:pPr/>
              <a:t>27/04/2023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EE4284A-CCFC-4D1A-95BB-55FBFCCCE91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E9F2CF-6138-44C5-A148-2DC0BDF3A5A4}" type="datetimeFigureOut">
              <a:rPr lang="en-GB" smtClean="0"/>
              <a:pPr/>
              <a:t>27/04/2023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E4284A-CCFC-4D1A-95BB-55FBFCCCE910}"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E9F2CF-6138-44C5-A148-2DC0BDF3A5A4}" type="datetimeFigureOut">
              <a:rPr lang="en-GB" smtClean="0"/>
              <a:pPr/>
              <a:t>27/04/2023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E4284A-CCFC-4D1A-95BB-55FBFCCCE910}"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E9F2CF-6138-44C5-A148-2DC0BDF3A5A4}" type="datetimeFigureOut">
              <a:rPr lang="en-GB" smtClean="0"/>
              <a:pPr/>
              <a:t>27/04/2023</a:t>
            </a:fld>
            <a:endParaRPr lang="en-GB"/>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E4284A-CCFC-4D1A-95BB-55FBFCCCE91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Notepad pencil education supplies notebook notepad pencil html clipart  image #20894 | Clip art, Art images, Kids classroom decor"/>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flipH="1">
            <a:off x="0" y="4437112"/>
            <a:ext cx="2286037" cy="2232248"/>
          </a:xfrm>
          <a:prstGeom prst="rect">
            <a:avLst/>
          </a:prstGeom>
          <a:noFill/>
        </p:spPr>
      </p:pic>
      <p:sp>
        <p:nvSpPr>
          <p:cNvPr id="7" name="TextBox 6"/>
          <p:cNvSpPr txBox="1"/>
          <p:nvPr/>
        </p:nvSpPr>
        <p:spPr>
          <a:xfrm>
            <a:off x="184920" y="5157192"/>
            <a:ext cx="1944216" cy="1015663"/>
          </a:xfrm>
          <a:prstGeom prst="rect">
            <a:avLst/>
          </a:prstGeom>
          <a:noFill/>
        </p:spPr>
        <p:txBody>
          <a:bodyPr wrap="square" rtlCol="0">
            <a:spAutoFit/>
          </a:bodyPr>
          <a:lstStyle/>
          <a:p>
            <a:r>
              <a:rPr lang="en-GB" sz="1200" b="1" dirty="0">
                <a:latin typeface="Twinkl" pitchFamily="2" charset="0"/>
              </a:rPr>
              <a:t>Monday</a:t>
            </a:r>
            <a:r>
              <a:rPr lang="en-GB" sz="1200" dirty="0">
                <a:latin typeface="Twinkl" pitchFamily="2" charset="0"/>
              </a:rPr>
              <a:t>- PE, spelling test </a:t>
            </a:r>
          </a:p>
          <a:p>
            <a:r>
              <a:rPr lang="en-GB" sz="1200" b="1" dirty="0">
                <a:latin typeface="Twinkl" pitchFamily="2" charset="0"/>
              </a:rPr>
              <a:t>Tuesday</a:t>
            </a:r>
            <a:r>
              <a:rPr lang="en-GB" sz="1200" dirty="0">
                <a:latin typeface="Twinkl" pitchFamily="2" charset="0"/>
              </a:rPr>
              <a:t>- PE</a:t>
            </a:r>
          </a:p>
          <a:p>
            <a:r>
              <a:rPr lang="en-GB" sz="1200" b="1" dirty="0">
                <a:latin typeface="Twinkl" pitchFamily="2" charset="0"/>
              </a:rPr>
              <a:t>Wednesday </a:t>
            </a:r>
            <a:r>
              <a:rPr lang="en-GB" sz="1200" dirty="0">
                <a:latin typeface="Twinkl" pitchFamily="2" charset="0"/>
              </a:rPr>
              <a:t>– </a:t>
            </a:r>
          </a:p>
          <a:p>
            <a:r>
              <a:rPr lang="en-GB" sz="1200" b="1" dirty="0">
                <a:latin typeface="Twinkl" pitchFamily="2" charset="0"/>
              </a:rPr>
              <a:t>Thursday</a:t>
            </a:r>
            <a:r>
              <a:rPr lang="en-GB" sz="1200" dirty="0">
                <a:latin typeface="Twinkl" pitchFamily="2" charset="0"/>
              </a:rPr>
              <a:t> – forest school</a:t>
            </a:r>
          </a:p>
          <a:p>
            <a:r>
              <a:rPr lang="en-GB" sz="1200" b="1" dirty="0">
                <a:latin typeface="Twinkl" pitchFamily="2" charset="0"/>
              </a:rPr>
              <a:t>Friday</a:t>
            </a:r>
            <a:r>
              <a:rPr lang="en-GB" sz="1200" dirty="0">
                <a:latin typeface="Twinkl" pitchFamily="2" charset="0"/>
              </a:rPr>
              <a:t>- Family worship</a:t>
            </a:r>
          </a:p>
        </p:txBody>
      </p:sp>
      <p:sp>
        <p:nvSpPr>
          <p:cNvPr id="8" name="TextBox 7"/>
          <p:cNvSpPr txBox="1"/>
          <p:nvPr/>
        </p:nvSpPr>
        <p:spPr>
          <a:xfrm>
            <a:off x="128851" y="6069196"/>
            <a:ext cx="2159853" cy="600164"/>
          </a:xfrm>
          <a:prstGeom prst="rect">
            <a:avLst/>
          </a:prstGeom>
          <a:noFill/>
        </p:spPr>
        <p:txBody>
          <a:bodyPr wrap="square" rtlCol="0">
            <a:spAutoFit/>
          </a:bodyPr>
          <a:lstStyle/>
          <a:p>
            <a:r>
              <a:rPr lang="en-GB" sz="1100" b="1" u="sng" dirty="0">
                <a:solidFill>
                  <a:srgbClr val="FF0000"/>
                </a:solidFill>
                <a:latin typeface="Twinkl" pitchFamily="2" charset="0"/>
              </a:rPr>
              <a:t>Things to remember: </a:t>
            </a:r>
          </a:p>
          <a:p>
            <a:r>
              <a:rPr lang="en-GB" sz="1100" dirty="0">
                <a:solidFill>
                  <a:srgbClr val="FF0000"/>
                </a:solidFill>
                <a:latin typeface="Twinkl" pitchFamily="2" charset="0"/>
              </a:rPr>
              <a:t>Our castles trip will be in summer 2 due to SATS.</a:t>
            </a:r>
          </a:p>
        </p:txBody>
      </p:sp>
      <p:sp>
        <p:nvSpPr>
          <p:cNvPr id="11" name="Rectangle 10"/>
          <p:cNvSpPr/>
          <p:nvPr/>
        </p:nvSpPr>
        <p:spPr>
          <a:xfrm>
            <a:off x="200472" y="116632"/>
            <a:ext cx="6768752" cy="1152128"/>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2">
                    <a:lumMod val="60000"/>
                    <a:lumOff val="40000"/>
                  </a:schemeClr>
                </a:solidFill>
                <a:latin typeface="Twinkl" pitchFamily="2" charset="0"/>
              </a:rPr>
              <a:t>Dear Parents,</a:t>
            </a:r>
          </a:p>
          <a:p>
            <a:pPr algn="ctr"/>
            <a:r>
              <a:rPr lang="en-GB" sz="1200" dirty="0">
                <a:solidFill>
                  <a:schemeClr val="tx2">
                    <a:lumMod val="60000"/>
                    <a:lumOff val="40000"/>
                  </a:schemeClr>
                </a:solidFill>
                <a:latin typeface="Twinkl" pitchFamily="2" charset="0"/>
              </a:rPr>
              <a:t> This half term our topic is all about castles. The children will be learning about why castles were built and why we have so many in Northumberland. They will learn the features of a castle and how they were defended against invaders. We also have Arts week and the coronation. Busy half term!</a:t>
            </a:r>
          </a:p>
          <a:p>
            <a:pPr algn="ctr"/>
            <a:r>
              <a:rPr lang="en-GB" sz="1200" dirty="0">
                <a:solidFill>
                  <a:schemeClr val="tx2">
                    <a:lumMod val="60000"/>
                    <a:lumOff val="40000"/>
                  </a:schemeClr>
                </a:solidFill>
                <a:latin typeface="Twinkl" pitchFamily="2" charset="0"/>
              </a:rPr>
              <a:t>Miss </a:t>
            </a:r>
            <a:r>
              <a:rPr lang="en-GB" sz="1200" dirty="0" err="1">
                <a:solidFill>
                  <a:schemeClr val="tx2">
                    <a:lumMod val="60000"/>
                    <a:lumOff val="40000"/>
                  </a:schemeClr>
                </a:solidFill>
                <a:latin typeface="Twinkl" pitchFamily="2" charset="0"/>
              </a:rPr>
              <a:t>Darlow</a:t>
            </a:r>
            <a:endParaRPr lang="en-GB" sz="1200" dirty="0">
              <a:solidFill>
                <a:schemeClr val="tx2">
                  <a:lumMod val="60000"/>
                  <a:lumOff val="40000"/>
                </a:schemeClr>
              </a:solidFill>
              <a:latin typeface="Twinkl" pitchFamily="2" charset="0"/>
            </a:endParaRPr>
          </a:p>
        </p:txBody>
      </p:sp>
      <p:sp>
        <p:nvSpPr>
          <p:cNvPr id="12" name="Rectangle 11"/>
          <p:cNvSpPr/>
          <p:nvPr/>
        </p:nvSpPr>
        <p:spPr>
          <a:xfrm>
            <a:off x="7329264" y="116632"/>
            <a:ext cx="2391816" cy="6552728"/>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u="sng" dirty="0">
              <a:solidFill>
                <a:schemeClr val="tx2">
                  <a:lumMod val="60000"/>
                  <a:lumOff val="40000"/>
                </a:schemeClr>
              </a:solidFill>
              <a:latin typeface="Twinkl" pitchFamily="2" charset="0"/>
            </a:endParaRPr>
          </a:p>
          <a:p>
            <a:pPr algn="ctr"/>
            <a:r>
              <a:rPr lang="en-GB" b="1" u="sng" dirty="0">
                <a:solidFill>
                  <a:schemeClr val="tx2">
                    <a:lumMod val="60000"/>
                    <a:lumOff val="40000"/>
                  </a:schemeClr>
                </a:solidFill>
                <a:latin typeface="Twinkl" pitchFamily="2" charset="0"/>
              </a:rPr>
              <a:t>Useful words</a:t>
            </a:r>
          </a:p>
          <a:p>
            <a:pPr algn="ctr"/>
            <a:endParaRPr lang="en-GB" sz="900" b="1" u="sng" dirty="0">
              <a:solidFill>
                <a:schemeClr val="tx2">
                  <a:lumMod val="60000"/>
                  <a:lumOff val="40000"/>
                </a:schemeClr>
              </a:solidFill>
              <a:latin typeface="Twinkl" pitchFamily="2" charset="0"/>
            </a:endParaRPr>
          </a:p>
          <a:p>
            <a:pPr algn="ctr"/>
            <a:r>
              <a:rPr lang="en-GB" sz="1600" b="1" dirty="0">
                <a:solidFill>
                  <a:schemeClr val="tx2">
                    <a:lumMod val="60000"/>
                    <a:lumOff val="40000"/>
                  </a:schemeClr>
                </a:solidFill>
                <a:latin typeface="Twinkl" pitchFamily="2" charset="0"/>
              </a:rPr>
              <a:t>Keep- </a:t>
            </a:r>
            <a:r>
              <a:rPr lang="en-GB" sz="1400" dirty="0">
                <a:solidFill>
                  <a:schemeClr val="tx2">
                    <a:lumMod val="60000"/>
                    <a:lumOff val="40000"/>
                  </a:schemeClr>
                </a:solidFill>
                <a:latin typeface="Twinkl" pitchFamily="2" charset="0"/>
              </a:rPr>
              <a:t>The strongest part of the castle and often where the lord lived.</a:t>
            </a:r>
            <a:endParaRPr lang="en-GB" sz="1600" dirty="0">
              <a:solidFill>
                <a:schemeClr val="tx2">
                  <a:lumMod val="60000"/>
                  <a:lumOff val="40000"/>
                </a:schemeClr>
              </a:solidFill>
              <a:latin typeface="Twinkl" pitchFamily="2" charset="0"/>
            </a:endParaRPr>
          </a:p>
          <a:p>
            <a:pPr algn="ctr"/>
            <a:endParaRPr lang="en-GB" sz="800" b="1" dirty="0">
              <a:solidFill>
                <a:schemeClr val="tx2">
                  <a:lumMod val="60000"/>
                  <a:lumOff val="40000"/>
                </a:schemeClr>
              </a:solidFill>
              <a:latin typeface="Twinkl" pitchFamily="2" charset="0"/>
            </a:endParaRPr>
          </a:p>
          <a:p>
            <a:pPr algn="ctr"/>
            <a:r>
              <a:rPr lang="en-GB" sz="1600" b="1" dirty="0">
                <a:solidFill>
                  <a:schemeClr val="tx2">
                    <a:lumMod val="60000"/>
                    <a:lumOff val="40000"/>
                  </a:schemeClr>
                </a:solidFill>
                <a:latin typeface="Twinkl" pitchFamily="2" charset="0"/>
              </a:rPr>
              <a:t>Location – </a:t>
            </a:r>
            <a:r>
              <a:rPr lang="en-GB" sz="1400" dirty="0">
                <a:solidFill>
                  <a:schemeClr val="tx2">
                    <a:lumMod val="60000"/>
                    <a:lumOff val="40000"/>
                  </a:schemeClr>
                </a:solidFill>
                <a:latin typeface="Twinkl" pitchFamily="2" charset="0"/>
              </a:rPr>
              <a:t>Where a place is and what it looks like.</a:t>
            </a:r>
            <a:endParaRPr lang="en-GB" sz="1600" dirty="0">
              <a:solidFill>
                <a:schemeClr val="tx2">
                  <a:lumMod val="60000"/>
                  <a:lumOff val="40000"/>
                </a:schemeClr>
              </a:solidFill>
              <a:latin typeface="Twinkl" pitchFamily="2" charset="0"/>
            </a:endParaRPr>
          </a:p>
          <a:p>
            <a:pPr algn="ctr"/>
            <a:endParaRPr lang="en-GB" sz="1100" b="1" dirty="0">
              <a:solidFill>
                <a:schemeClr val="tx2">
                  <a:lumMod val="60000"/>
                  <a:lumOff val="40000"/>
                </a:schemeClr>
              </a:solidFill>
              <a:latin typeface="Twinkl" pitchFamily="2" charset="0"/>
            </a:endParaRPr>
          </a:p>
          <a:p>
            <a:pPr algn="ctr"/>
            <a:r>
              <a:rPr lang="en-GB" sz="1600" b="1" dirty="0">
                <a:solidFill>
                  <a:schemeClr val="tx2">
                    <a:lumMod val="60000"/>
                    <a:lumOff val="40000"/>
                  </a:schemeClr>
                </a:solidFill>
                <a:latin typeface="Twinkl" pitchFamily="2" charset="0"/>
              </a:rPr>
              <a:t>Motte-</a:t>
            </a:r>
            <a:r>
              <a:rPr lang="en-GB" b="1" dirty="0">
                <a:solidFill>
                  <a:schemeClr val="tx2">
                    <a:lumMod val="60000"/>
                    <a:lumOff val="40000"/>
                  </a:schemeClr>
                </a:solidFill>
                <a:latin typeface="Twinkl" pitchFamily="2" charset="0"/>
              </a:rPr>
              <a:t> </a:t>
            </a:r>
            <a:r>
              <a:rPr lang="en-GB" sz="1400" dirty="0">
                <a:solidFill>
                  <a:schemeClr val="tx2">
                    <a:lumMod val="60000"/>
                    <a:lumOff val="40000"/>
                  </a:schemeClr>
                </a:solidFill>
                <a:latin typeface="Twinkl" pitchFamily="2" charset="0"/>
              </a:rPr>
              <a:t>A Hill.</a:t>
            </a:r>
          </a:p>
          <a:p>
            <a:pPr algn="ctr"/>
            <a:endParaRPr lang="en-GB" sz="1400" dirty="0">
              <a:solidFill>
                <a:schemeClr val="tx2">
                  <a:lumMod val="60000"/>
                  <a:lumOff val="40000"/>
                </a:schemeClr>
              </a:solidFill>
              <a:latin typeface="Twinkl" pitchFamily="2" charset="0"/>
            </a:endParaRPr>
          </a:p>
          <a:p>
            <a:pPr algn="ctr"/>
            <a:r>
              <a:rPr lang="en-GB" sz="1600" b="1" dirty="0">
                <a:solidFill>
                  <a:schemeClr val="tx2">
                    <a:lumMod val="60000"/>
                    <a:lumOff val="40000"/>
                  </a:schemeClr>
                </a:solidFill>
                <a:latin typeface="Twinkl" pitchFamily="2" charset="0"/>
              </a:rPr>
              <a:t>Moat – </a:t>
            </a:r>
            <a:r>
              <a:rPr lang="en-GB" sz="1400" dirty="0">
                <a:solidFill>
                  <a:schemeClr val="tx2">
                    <a:lumMod val="60000"/>
                    <a:lumOff val="40000"/>
                  </a:schemeClr>
                </a:solidFill>
                <a:latin typeface="Twinkl" pitchFamily="2" charset="0"/>
              </a:rPr>
              <a:t>A deep, wide trench around a castle- it can be filled with water. </a:t>
            </a:r>
          </a:p>
          <a:p>
            <a:pPr algn="ctr"/>
            <a:endParaRPr lang="en-GB" sz="1100" b="1" u="sng" dirty="0">
              <a:solidFill>
                <a:schemeClr val="tx2">
                  <a:lumMod val="60000"/>
                  <a:lumOff val="40000"/>
                </a:schemeClr>
              </a:solidFill>
              <a:latin typeface="Twinkl" pitchFamily="2" charset="0"/>
            </a:endParaRPr>
          </a:p>
          <a:p>
            <a:pPr algn="ctr"/>
            <a:r>
              <a:rPr lang="en-GB" sz="1600" b="1" dirty="0">
                <a:solidFill>
                  <a:schemeClr val="tx2">
                    <a:lumMod val="60000"/>
                    <a:lumOff val="40000"/>
                  </a:schemeClr>
                </a:solidFill>
                <a:latin typeface="Twinkl" pitchFamily="2" charset="0"/>
              </a:rPr>
              <a:t>Bailey- </a:t>
            </a:r>
            <a:r>
              <a:rPr lang="en-GB" sz="1400" dirty="0">
                <a:solidFill>
                  <a:schemeClr val="tx2">
                    <a:lumMod val="60000"/>
                    <a:lumOff val="40000"/>
                  </a:schemeClr>
                </a:solidFill>
                <a:latin typeface="Twinkl" pitchFamily="2" charset="0"/>
              </a:rPr>
              <a:t>the super strong wall around the a castle.</a:t>
            </a:r>
            <a:endParaRPr lang="en-GB" sz="1600" dirty="0">
              <a:solidFill>
                <a:schemeClr val="tx2">
                  <a:lumMod val="60000"/>
                  <a:lumOff val="40000"/>
                </a:schemeClr>
              </a:solidFill>
              <a:latin typeface="Twinkl" pitchFamily="2" charset="0"/>
            </a:endParaRPr>
          </a:p>
          <a:p>
            <a:pPr algn="ctr"/>
            <a:endParaRPr lang="en-GB" sz="1100" b="1" dirty="0">
              <a:solidFill>
                <a:schemeClr val="tx2">
                  <a:lumMod val="60000"/>
                  <a:lumOff val="40000"/>
                </a:schemeClr>
              </a:solidFill>
              <a:latin typeface="Twinkl" pitchFamily="2" charset="0"/>
            </a:endParaRPr>
          </a:p>
          <a:p>
            <a:pPr algn="ctr"/>
            <a:r>
              <a:rPr lang="en-GB" sz="1600" b="1" dirty="0">
                <a:solidFill>
                  <a:schemeClr val="tx2">
                    <a:lumMod val="60000"/>
                    <a:lumOff val="40000"/>
                  </a:schemeClr>
                </a:solidFill>
                <a:latin typeface="Twinkl" pitchFamily="2" charset="0"/>
              </a:rPr>
              <a:t>Defence- </a:t>
            </a:r>
            <a:r>
              <a:rPr lang="en-GB" sz="1400" dirty="0">
                <a:solidFill>
                  <a:schemeClr val="tx2">
                    <a:lumMod val="60000"/>
                    <a:lumOff val="40000"/>
                  </a:schemeClr>
                </a:solidFill>
                <a:latin typeface="Twinkl" pitchFamily="2" charset="0"/>
              </a:rPr>
              <a:t>Protection from attack.</a:t>
            </a:r>
            <a:endParaRPr lang="en-GB" sz="1600" dirty="0">
              <a:solidFill>
                <a:schemeClr val="tx2">
                  <a:lumMod val="60000"/>
                  <a:lumOff val="40000"/>
                </a:schemeClr>
              </a:solidFill>
              <a:latin typeface="Twinkl" pitchFamily="2" charset="0"/>
            </a:endParaRPr>
          </a:p>
          <a:p>
            <a:pPr algn="ctr"/>
            <a:endParaRPr lang="en-GB" sz="1100" b="1" dirty="0">
              <a:solidFill>
                <a:schemeClr val="tx2">
                  <a:lumMod val="60000"/>
                  <a:lumOff val="40000"/>
                </a:schemeClr>
              </a:solidFill>
              <a:latin typeface="Twinkl" pitchFamily="2" charset="0"/>
            </a:endParaRPr>
          </a:p>
          <a:p>
            <a:pPr algn="ctr"/>
            <a:r>
              <a:rPr lang="en-GB" sz="1600" b="1" dirty="0">
                <a:solidFill>
                  <a:schemeClr val="tx2">
                    <a:lumMod val="60000"/>
                    <a:lumOff val="40000"/>
                  </a:schemeClr>
                </a:solidFill>
                <a:latin typeface="Twinkl" pitchFamily="2" charset="0"/>
              </a:rPr>
              <a:t>Battlements – </a:t>
            </a:r>
            <a:r>
              <a:rPr lang="en-GB" sz="1600" dirty="0">
                <a:solidFill>
                  <a:schemeClr val="tx2">
                    <a:lumMod val="60000"/>
                    <a:lumOff val="40000"/>
                  </a:schemeClr>
                </a:solidFill>
                <a:latin typeface="Twinkl" pitchFamily="2" charset="0"/>
              </a:rPr>
              <a:t>A wall at the top of a castle with open spaces to shoot through.</a:t>
            </a:r>
          </a:p>
          <a:p>
            <a:pPr algn="ctr"/>
            <a:endParaRPr lang="en-GB" sz="1400" dirty="0">
              <a:solidFill>
                <a:schemeClr val="tx2">
                  <a:lumMod val="60000"/>
                  <a:lumOff val="40000"/>
                </a:schemeClr>
              </a:solidFill>
              <a:latin typeface="Twinkl" pitchFamily="2" charset="0"/>
            </a:endParaRPr>
          </a:p>
          <a:p>
            <a:pPr algn="ctr"/>
            <a:r>
              <a:rPr lang="en-GB" sz="1600" b="1" dirty="0">
                <a:solidFill>
                  <a:schemeClr val="tx2">
                    <a:lumMod val="60000"/>
                    <a:lumOff val="40000"/>
                  </a:schemeClr>
                </a:solidFill>
                <a:latin typeface="Twinkl" pitchFamily="2" charset="0"/>
              </a:rPr>
              <a:t>Medieval- </a:t>
            </a:r>
            <a:r>
              <a:rPr lang="en-GB" sz="1400" dirty="0">
                <a:solidFill>
                  <a:schemeClr val="tx2">
                    <a:lumMod val="60000"/>
                    <a:lumOff val="40000"/>
                  </a:schemeClr>
                </a:solidFill>
                <a:latin typeface="Twinkl" pitchFamily="2" charset="0"/>
              </a:rPr>
              <a:t>A time in history- long ago!</a:t>
            </a:r>
            <a:endParaRPr lang="en-GB" b="1" u="sng" dirty="0">
              <a:solidFill>
                <a:schemeClr val="tx2">
                  <a:lumMod val="60000"/>
                  <a:lumOff val="40000"/>
                </a:schemeClr>
              </a:solidFill>
              <a:latin typeface="Twinkl" pitchFamily="2" charset="0"/>
            </a:endParaRPr>
          </a:p>
          <a:p>
            <a:pPr algn="ctr"/>
            <a:endParaRPr lang="en-GB" b="1" u="sng" dirty="0">
              <a:solidFill>
                <a:schemeClr val="tx2">
                  <a:lumMod val="60000"/>
                  <a:lumOff val="40000"/>
                </a:schemeClr>
              </a:solidFill>
              <a:latin typeface="Twinkl" pitchFamily="2" charset="0"/>
            </a:endParaRPr>
          </a:p>
        </p:txBody>
      </p:sp>
      <p:sp>
        <p:nvSpPr>
          <p:cNvPr id="13" name="Rounded Rectangle 12"/>
          <p:cNvSpPr/>
          <p:nvPr/>
        </p:nvSpPr>
        <p:spPr>
          <a:xfrm>
            <a:off x="2504728" y="3977680"/>
            <a:ext cx="2736304" cy="432048"/>
          </a:xfrm>
          <a:prstGeom prst="round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latin typeface="Bookman Old Style" pitchFamily="18" charset="0"/>
              </a:rPr>
              <a:t>Summer1</a:t>
            </a:r>
          </a:p>
        </p:txBody>
      </p:sp>
      <p:sp>
        <p:nvSpPr>
          <p:cNvPr id="14" name="Rounded Rectangle 13"/>
          <p:cNvSpPr/>
          <p:nvPr/>
        </p:nvSpPr>
        <p:spPr>
          <a:xfrm>
            <a:off x="2549763" y="1376772"/>
            <a:ext cx="1584176" cy="576064"/>
          </a:xfrm>
          <a:prstGeom prst="roundRect">
            <a:avLst>
              <a:gd name="adj" fmla="val 23016"/>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Twinkl" pitchFamily="2" charset="0"/>
              </a:rPr>
              <a:t>Where is our closest </a:t>
            </a:r>
            <a:r>
              <a:rPr lang="en-GB" sz="1000" b="1" dirty="0">
                <a:solidFill>
                  <a:schemeClr val="tx2">
                    <a:lumMod val="60000"/>
                    <a:lumOff val="40000"/>
                  </a:schemeClr>
                </a:solidFill>
                <a:latin typeface="Twinkl" pitchFamily="2" charset="0"/>
              </a:rPr>
              <a:t>castle</a:t>
            </a:r>
            <a:r>
              <a:rPr lang="en-GB" sz="1000" dirty="0">
                <a:solidFill>
                  <a:schemeClr val="tx1"/>
                </a:solidFill>
                <a:latin typeface="Twinkl" pitchFamily="2" charset="0"/>
              </a:rPr>
              <a:t>?</a:t>
            </a:r>
          </a:p>
        </p:txBody>
      </p:sp>
      <p:sp>
        <p:nvSpPr>
          <p:cNvPr id="15" name="Rounded Rectangle 14"/>
          <p:cNvSpPr/>
          <p:nvPr/>
        </p:nvSpPr>
        <p:spPr>
          <a:xfrm>
            <a:off x="4592960" y="1484784"/>
            <a:ext cx="1584176" cy="576064"/>
          </a:xfrm>
          <a:prstGeom prst="roundRect">
            <a:avLst>
              <a:gd name="adj" fmla="val 23016"/>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Twinkl" pitchFamily="2" charset="0"/>
              </a:rPr>
              <a:t>Where do you find </a:t>
            </a:r>
            <a:r>
              <a:rPr lang="en-GB" sz="1000" b="1" dirty="0">
                <a:solidFill>
                  <a:schemeClr val="tx2">
                    <a:lumMod val="60000"/>
                    <a:lumOff val="40000"/>
                  </a:schemeClr>
                </a:solidFill>
                <a:latin typeface="Twinkl" pitchFamily="2" charset="0"/>
              </a:rPr>
              <a:t>castles</a:t>
            </a:r>
            <a:r>
              <a:rPr lang="en-GB" sz="1000" dirty="0">
                <a:solidFill>
                  <a:schemeClr val="tx1"/>
                </a:solidFill>
                <a:latin typeface="Twinkl" pitchFamily="2" charset="0"/>
              </a:rPr>
              <a:t>?</a:t>
            </a:r>
          </a:p>
        </p:txBody>
      </p:sp>
      <p:sp>
        <p:nvSpPr>
          <p:cNvPr id="22" name="Rounded Rectangle 21"/>
          <p:cNvSpPr/>
          <p:nvPr/>
        </p:nvSpPr>
        <p:spPr>
          <a:xfrm>
            <a:off x="5457056" y="2348880"/>
            <a:ext cx="1584176" cy="576064"/>
          </a:xfrm>
          <a:prstGeom prst="roundRect">
            <a:avLst>
              <a:gd name="adj" fmla="val 23016"/>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Twinkl" pitchFamily="2" charset="0"/>
              </a:rPr>
              <a:t>What materials are castles made from? Why?</a:t>
            </a:r>
          </a:p>
        </p:txBody>
      </p:sp>
      <p:sp>
        <p:nvSpPr>
          <p:cNvPr id="23" name="Rounded Rectangle 22"/>
          <p:cNvSpPr/>
          <p:nvPr/>
        </p:nvSpPr>
        <p:spPr>
          <a:xfrm>
            <a:off x="5457056" y="3068960"/>
            <a:ext cx="1584176" cy="576064"/>
          </a:xfrm>
          <a:prstGeom prst="roundRect">
            <a:avLst>
              <a:gd name="adj" fmla="val 23016"/>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Twinkl" pitchFamily="2" charset="0"/>
              </a:rPr>
              <a:t>Would you like to live in a castle?</a:t>
            </a:r>
          </a:p>
        </p:txBody>
      </p:sp>
      <p:sp>
        <p:nvSpPr>
          <p:cNvPr id="29" name="Rounded Rectangle 28"/>
          <p:cNvSpPr/>
          <p:nvPr/>
        </p:nvSpPr>
        <p:spPr>
          <a:xfrm>
            <a:off x="128463" y="1340768"/>
            <a:ext cx="2150923" cy="1224136"/>
          </a:xfrm>
          <a:prstGeom prst="roundRect">
            <a:avLst>
              <a:gd name="adj" fmla="val 23016"/>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u="sng" dirty="0">
                <a:solidFill>
                  <a:schemeClr val="tx1"/>
                </a:solidFill>
                <a:latin typeface="Twinkl" pitchFamily="2" charset="0"/>
              </a:rPr>
              <a:t>Our recommended read:</a:t>
            </a:r>
          </a:p>
          <a:p>
            <a:pPr algn="ctr"/>
            <a:r>
              <a:rPr lang="en-GB" sz="1000" dirty="0">
                <a:solidFill>
                  <a:schemeClr val="tx1"/>
                </a:solidFill>
                <a:latin typeface="Twinkl" pitchFamily="2" charset="0"/>
              </a:rPr>
              <a:t>This half term </a:t>
            </a:r>
            <a:r>
              <a:rPr lang="en-GB" sz="1000" b="1" dirty="0">
                <a:solidFill>
                  <a:schemeClr val="tx1"/>
                </a:solidFill>
                <a:latin typeface="Twinkl" pitchFamily="2" charset="0"/>
              </a:rPr>
              <a:t>‘Peep inside the castle’ </a:t>
            </a:r>
            <a:r>
              <a:rPr lang="en-GB" sz="1000" dirty="0">
                <a:solidFill>
                  <a:schemeClr val="tx1"/>
                </a:solidFill>
                <a:latin typeface="Twinkl" pitchFamily="2" charset="0"/>
              </a:rPr>
              <a:t>is a recommended read. It’s a great book with fold down flaps and lots of great facts. </a:t>
            </a:r>
          </a:p>
        </p:txBody>
      </p:sp>
      <p:sp>
        <p:nvSpPr>
          <p:cNvPr id="30" name="Rounded Rectangle 29"/>
          <p:cNvSpPr/>
          <p:nvPr/>
        </p:nvSpPr>
        <p:spPr>
          <a:xfrm>
            <a:off x="5457056" y="3789040"/>
            <a:ext cx="1584176" cy="576064"/>
          </a:xfrm>
          <a:prstGeom prst="roundRect">
            <a:avLst>
              <a:gd name="adj" fmla="val 23016"/>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Twinkl" pitchFamily="2" charset="0"/>
              </a:rPr>
              <a:t>Why does </a:t>
            </a:r>
            <a:r>
              <a:rPr lang="en-GB" sz="1000" b="1" dirty="0">
                <a:solidFill>
                  <a:schemeClr val="tx2">
                    <a:lumMod val="60000"/>
                    <a:lumOff val="40000"/>
                  </a:schemeClr>
                </a:solidFill>
                <a:latin typeface="Twinkl" pitchFamily="2" charset="0"/>
              </a:rPr>
              <a:t>Northumberland</a:t>
            </a:r>
            <a:r>
              <a:rPr lang="en-GB" sz="1000" dirty="0">
                <a:solidFill>
                  <a:schemeClr val="tx1"/>
                </a:solidFill>
                <a:latin typeface="Twinkl" pitchFamily="2" charset="0"/>
              </a:rPr>
              <a:t> have so many castles?</a:t>
            </a:r>
          </a:p>
        </p:txBody>
      </p:sp>
      <p:sp>
        <p:nvSpPr>
          <p:cNvPr id="31" name="Rectangle 30"/>
          <p:cNvSpPr/>
          <p:nvPr/>
        </p:nvSpPr>
        <p:spPr>
          <a:xfrm>
            <a:off x="2360712" y="5949280"/>
            <a:ext cx="1440160" cy="72008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b="1" u="sng" dirty="0">
                <a:solidFill>
                  <a:srgbClr val="00B0F0"/>
                </a:solidFill>
                <a:latin typeface="Twinkl" pitchFamily="2" charset="0"/>
              </a:rPr>
              <a:t>Tower</a:t>
            </a:r>
          </a:p>
          <a:p>
            <a:pPr algn="ctr"/>
            <a:r>
              <a:rPr lang="en-GB" sz="900" dirty="0">
                <a:solidFill>
                  <a:schemeClr val="tx1"/>
                </a:solidFill>
                <a:latin typeface="Twinkl" pitchFamily="2" charset="0"/>
              </a:rPr>
              <a:t>Many castles have towers or had towers added on later. Why do you think this was?</a:t>
            </a:r>
          </a:p>
        </p:txBody>
      </p:sp>
      <p:sp>
        <p:nvSpPr>
          <p:cNvPr id="32" name="Rectangle 31"/>
          <p:cNvSpPr/>
          <p:nvPr/>
        </p:nvSpPr>
        <p:spPr>
          <a:xfrm>
            <a:off x="3944888" y="5805264"/>
            <a:ext cx="1440160" cy="864096"/>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u="sng" dirty="0">
                <a:solidFill>
                  <a:srgbClr val="00B0F0"/>
                </a:solidFill>
                <a:latin typeface="Twinkl" pitchFamily="2" charset="0"/>
              </a:rPr>
              <a:t>Coast Line</a:t>
            </a:r>
          </a:p>
          <a:p>
            <a:pPr algn="ctr"/>
            <a:r>
              <a:rPr lang="en-GB" sz="900" dirty="0">
                <a:solidFill>
                  <a:schemeClr val="tx1"/>
                </a:solidFill>
                <a:latin typeface="Twinkl" pitchFamily="2" charset="0"/>
              </a:rPr>
              <a:t>Castles are often found alone the coast. This is one of the reasons we have so many in Northumberland.</a:t>
            </a:r>
          </a:p>
        </p:txBody>
      </p:sp>
      <p:sp>
        <p:nvSpPr>
          <p:cNvPr id="33" name="Rectangle 32"/>
          <p:cNvSpPr/>
          <p:nvPr/>
        </p:nvSpPr>
        <p:spPr>
          <a:xfrm>
            <a:off x="5529063" y="5949280"/>
            <a:ext cx="1633373" cy="72008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b="1" u="sng" dirty="0">
                <a:solidFill>
                  <a:srgbClr val="00B0F0"/>
                </a:solidFill>
                <a:latin typeface="Twinkl" pitchFamily="2" charset="0"/>
              </a:rPr>
              <a:t>Motte and bailey castle</a:t>
            </a:r>
          </a:p>
          <a:p>
            <a:pPr algn="ctr"/>
            <a:r>
              <a:rPr lang="en-GB" sz="900" dirty="0">
                <a:solidFill>
                  <a:schemeClr val="tx1"/>
                </a:solidFill>
                <a:latin typeface="Twinkl" pitchFamily="2" charset="0"/>
              </a:rPr>
              <a:t>A motte and bailey castle is one of the first types of castle designs and was incredibly popular. </a:t>
            </a:r>
          </a:p>
        </p:txBody>
      </p:sp>
      <p:sp>
        <p:nvSpPr>
          <p:cNvPr id="4" name="TextBox 3">
            <a:extLst>
              <a:ext uri="{FF2B5EF4-FFF2-40B4-BE49-F238E27FC236}">
                <a16:creationId xmlns:a16="http://schemas.microsoft.com/office/drawing/2014/main" id="{7EC33DBA-0A1F-4900-83F3-F420C7D059C9}"/>
              </a:ext>
            </a:extLst>
          </p:cNvPr>
          <p:cNvSpPr txBox="1"/>
          <p:nvPr/>
        </p:nvSpPr>
        <p:spPr>
          <a:xfrm>
            <a:off x="272480" y="4797152"/>
            <a:ext cx="1728192" cy="369332"/>
          </a:xfrm>
          <a:prstGeom prst="rect">
            <a:avLst/>
          </a:prstGeom>
          <a:noFill/>
        </p:spPr>
        <p:txBody>
          <a:bodyPr wrap="square" rtlCol="0">
            <a:spAutoFit/>
          </a:bodyPr>
          <a:lstStyle/>
          <a:p>
            <a:r>
              <a:rPr lang="en-GB" b="1" u="sng" dirty="0">
                <a:solidFill>
                  <a:srgbClr val="0070C0"/>
                </a:solidFill>
                <a:latin typeface="Twinkl" pitchFamily="2" charset="0"/>
              </a:rPr>
              <a:t>Beech Class</a:t>
            </a:r>
          </a:p>
        </p:txBody>
      </p:sp>
      <p:pic>
        <p:nvPicPr>
          <p:cNvPr id="5" name="Picture 2" descr="Free Castle Clip Art Pictures - Clipartix">
            <a:extLst>
              <a:ext uri="{FF2B5EF4-FFF2-40B4-BE49-F238E27FC236}">
                <a16:creationId xmlns:a16="http://schemas.microsoft.com/office/drawing/2014/main" id="{E57886D8-8DFB-4672-9C3D-87CD8DA0B37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20752" y="1795275"/>
            <a:ext cx="2299607" cy="225933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Castles - topic books for KS1 and KS2 | The School Reading List">
            <a:extLst>
              <a:ext uri="{FF2B5EF4-FFF2-40B4-BE49-F238E27FC236}">
                <a16:creationId xmlns:a16="http://schemas.microsoft.com/office/drawing/2014/main" id="{CBC2CFAE-D76A-422B-9FC8-01CED499A5B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9411" y="2621826"/>
            <a:ext cx="1495776" cy="176805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Sea Coast Landscape Vector Background Sandy Beach With Rocks And Cliffs  Stock Illustration - Download Image Now - iStock">
            <a:extLst>
              <a:ext uri="{FF2B5EF4-FFF2-40B4-BE49-F238E27FC236}">
                <a16:creationId xmlns:a16="http://schemas.microsoft.com/office/drawing/2014/main" id="{AEE5A90C-AD49-4F15-9CC4-EE572D768823}"/>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34045" y="4558667"/>
            <a:ext cx="1917830" cy="1152129"/>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8" descr="Castle Tower Stock Illustrations – 49,468 Castle Tower Stock Illustrations,  Vectors &amp; Clipart - Dreamstime">
            <a:extLst>
              <a:ext uri="{FF2B5EF4-FFF2-40B4-BE49-F238E27FC236}">
                <a16:creationId xmlns:a16="http://schemas.microsoft.com/office/drawing/2014/main" id="{5A1754EA-2370-401B-80BF-366E72EC8A21}"/>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19239" y="4524501"/>
            <a:ext cx="917576" cy="137636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0" descr="Motte and Bailey Castles">
            <a:extLst>
              <a:ext uri="{FF2B5EF4-FFF2-40B4-BE49-F238E27FC236}">
                <a16:creationId xmlns:a16="http://schemas.microsoft.com/office/drawing/2014/main" id="{C9B5E4B8-1205-45BB-834A-CBC078D2A3F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25047" y="4845955"/>
            <a:ext cx="1613635" cy="959309"/>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2" descr="Northumberland Uk Stock Illustrations – 25 Northumberland Uk Stock  Illustrations, Vectors &amp; Clipart - Dreamstime">
            <a:extLst>
              <a:ext uri="{FF2B5EF4-FFF2-40B4-BE49-F238E27FC236}">
                <a16:creationId xmlns:a16="http://schemas.microsoft.com/office/drawing/2014/main" id="{9263D929-8475-4792-B123-1D84E0CB812A}"/>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321106" y="1070594"/>
            <a:ext cx="917576" cy="118822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4313</TotalTime>
  <Words>323</Words>
  <Application>Microsoft Office PowerPoint</Application>
  <PresentationFormat>A4 Paper (210x297 mm)</PresentationFormat>
  <Paragraphs>43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Bookman Old Style</vt:lpstr>
      <vt:lpstr>Calibri</vt:lpstr>
      <vt:lpstr>Twinkl</vt:lpstr>
      <vt:lpstr>Office Theme</vt:lpstr>
      <vt:lpstr>PowerPoint Presentation</vt:lpstr>
    </vt:vector>
  </TitlesOfParts>
  <Company>Flex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ldarlow</dc:creator>
  <cp:lastModifiedBy>Lindsay Burt</cp:lastModifiedBy>
  <cp:revision>14</cp:revision>
  <cp:lastPrinted>2023-04-24T12:49:54Z</cp:lastPrinted>
  <dcterms:created xsi:type="dcterms:W3CDTF">2022-06-23T08:24:47Z</dcterms:created>
  <dcterms:modified xsi:type="dcterms:W3CDTF">2023-04-27T13:00:00Z</dcterms:modified>
</cp:coreProperties>
</file>