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4505F07-C5A4-445A-860C-AC1B3EB18276}">
  <a:tblStyle styleId="{24505F07-C5A4-445A-860C-AC1B3EB1827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5" d="100"/>
          <a:sy n="115" d="100"/>
        </p:scale>
        <p:origin x="-1236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69014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9" name="Google Shape;209;p3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3:notes"/>
          <p:cNvSpPr txBox="1">
            <a:spLocks noGrp="1"/>
          </p:cNvSpPr>
          <p:nvPr>
            <p:ph type="sldNum" idx="12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1275" y="6194176"/>
            <a:ext cx="1215600" cy="5232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56456" y="36212"/>
            <a:ext cx="505122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WINTER</a:t>
            </a: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 MENU 2018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91" name="Google Shape;91;p13"/>
          <p:cNvGraphicFramePr/>
          <p:nvPr/>
        </p:nvGraphicFramePr>
        <p:xfrm>
          <a:off x="200471" y="1530290"/>
          <a:ext cx="9536250" cy="4457837"/>
        </p:xfrm>
        <a:graphic>
          <a:graphicData uri="http://schemas.openxmlformats.org/drawingml/2006/table">
            <a:tbl>
              <a:tblPr>
                <a:noFill/>
                <a:tableStyleId>{24505F07-C5A4-445A-860C-AC1B3EB18276}</a:tableStyleId>
              </a:tblPr>
              <a:tblGrid>
                <a:gridCol w="1101350"/>
                <a:gridCol w="1659300"/>
                <a:gridCol w="1856025"/>
                <a:gridCol w="1607400"/>
                <a:gridCol w="1682975"/>
                <a:gridCol w="1629200"/>
              </a:tblGrid>
              <a:tr h="392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1786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</a:tr>
              <a:tr h="755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Pasta/Rice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b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</a:b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</a:tr>
              <a:tr h="381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b="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100" b="1" u="none" strike="noStrike" cap="none">
                        <a:solidFill>
                          <a:srgbClr val="4F81BD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1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1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1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1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</a:tr>
              <a:tr h="394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Bowl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</a:tr>
              <a:tr h="705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333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" name="Google Shape;92;p13"/>
          <p:cNvSpPr txBox="1"/>
          <p:nvPr/>
        </p:nvSpPr>
        <p:spPr>
          <a:xfrm>
            <a:off x="136175" y="1115000"/>
            <a:ext cx="46008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WEEK ONE</a:t>
            </a: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              </a:t>
            </a: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Items </a:t>
            </a: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</a:t>
            </a:r>
            <a:endParaRPr sz="2800" b="0" i="0" u="none" strike="noStrike" cap="none">
              <a:solidFill>
                <a:schemeClr val="accen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410275" y="6141225"/>
            <a:ext cx="6955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366092"/>
                </a:solidFill>
                <a:latin typeface="Impact"/>
                <a:ea typeface="Impact"/>
                <a:cs typeface="Impact"/>
                <a:sym typeface="Impact"/>
              </a:rPr>
              <a:t>Fresh Fruit and Yoghurt available daily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</a:t>
            </a: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Website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29603" y="653720"/>
            <a:ext cx="506893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277675" y="1728225"/>
            <a:ext cx="1704000" cy="21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1" dirty="0">
              <a:solidFill>
                <a:srgbClr val="4F81B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>
                <a:solidFill>
                  <a:srgbClr val="4F81BD"/>
                </a:solidFill>
              </a:rPr>
              <a:t>Salmon Bites</a:t>
            </a:r>
            <a:r>
              <a:rPr lang="en-GB" sz="1100" b="1" dirty="0" smtClean="0">
                <a:solidFill>
                  <a:srgbClr val="4F81BD"/>
                </a:solidFill>
              </a:rPr>
              <a:t>/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4F81BD"/>
                </a:solidFill>
              </a:rPr>
              <a:t>Fish Cake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4F81BD"/>
                </a:solidFill>
              </a:rPr>
              <a:t>OR</a:t>
            </a:r>
            <a:endParaRPr sz="1100" b="1" dirty="0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>
                <a:solidFill>
                  <a:srgbClr val="4F81BD"/>
                </a:solidFill>
              </a:rPr>
              <a:t>Ricotta Tortellini with Tomato &amp; Basil Sauce</a:t>
            </a:r>
            <a:endParaRPr sz="1100" b="1" dirty="0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4F81BD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289712" y="3749250"/>
            <a:ext cx="16671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chemeClr val="accent1"/>
                </a:solidFill>
              </a:rPr>
              <a:t>Garlic </a:t>
            </a:r>
            <a:r>
              <a:rPr lang="en-GB" sz="1100" b="1" dirty="0">
                <a:solidFill>
                  <a:schemeClr val="accent1"/>
                </a:solidFill>
              </a:rPr>
              <a:t>Bread</a:t>
            </a:r>
            <a:endParaRPr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281800" y="4887450"/>
            <a:ext cx="17040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2985100" y="4930000"/>
            <a:ext cx="1760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817150" y="4886550"/>
            <a:ext cx="1607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6441825" y="4898675"/>
            <a:ext cx="170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8138575" y="4909350"/>
            <a:ext cx="1549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1305725" y="5286350"/>
            <a:ext cx="1760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lang="en-GB" sz="1100" b="1">
                <a:solidFill>
                  <a:srgbClr val="4F81BD"/>
                </a:solidFill>
              </a:rPr>
              <a:t>Carrot or </a:t>
            </a:r>
            <a:endParaRPr sz="1100" b="1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lang="en-GB" sz="1100" b="1">
                <a:solidFill>
                  <a:srgbClr val="4F81BD"/>
                </a:solidFill>
              </a:rPr>
              <a:t>Tutti Frutti Cake</a:t>
            </a:r>
            <a:endParaRPr sz="1100" b="1">
              <a:solidFill>
                <a:srgbClr val="4F81BD"/>
              </a:solidFill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2811775" y="1977800"/>
            <a:ext cx="2141100" cy="21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dirty="0" smtClean="0">
              <a:solidFill>
                <a:srgbClr val="4F81BD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dirty="0">
              <a:solidFill>
                <a:srgbClr val="4F81BD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dirty="0" smtClean="0">
              <a:solidFill>
                <a:srgbClr val="4F81BD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4F81BD"/>
                </a:solidFill>
              </a:rPr>
              <a:t>Roast </a:t>
            </a:r>
            <a:r>
              <a:rPr lang="en-GB" sz="1100" b="1" dirty="0">
                <a:solidFill>
                  <a:srgbClr val="4F81BD"/>
                </a:solidFill>
              </a:rPr>
              <a:t>of the Day with Yorkshire Pudding</a:t>
            </a:r>
            <a:endParaRPr sz="1100" b="1" dirty="0">
              <a:solidFill>
                <a:srgbClr val="4F81BD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rgbClr val="4F81BD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>
                <a:solidFill>
                  <a:srgbClr val="4F81BD"/>
                </a:solidFill>
              </a:rPr>
              <a:t> </a:t>
            </a:r>
            <a:endParaRPr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2972950" y="3749250"/>
            <a:ext cx="18327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Creamed /Roast Potatoes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2987950" y="5325650"/>
            <a:ext cx="18327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endParaRPr sz="1100" b="1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lang="en-GB" sz="1100" b="1">
                <a:solidFill>
                  <a:srgbClr val="4F81BD"/>
                </a:solidFill>
              </a:rPr>
              <a:t>Mousse Slice</a:t>
            </a:r>
            <a:endParaRPr sz="1100" b="1">
              <a:solidFill>
                <a:srgbClr val="4F81BD"/>
              </a:solidFill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4707650" y="1728225"/>
            <a:ext cx="1832700" cy="20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lang="en-GB" sz="1100" b="1" dirty="0" smtClean="0">
                <a:solidFill>
                  <a:srgbClr val="4F81BD"/>
                </a:solidFill>
              </a:rPr>
              <a:t>              </a:t>
            </a:r>
            <a:endParaRPr sz="1100" b="1" dirty="0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endParaRPr lang="en-GB" sz="1100" b="1" dirty="0" smtClean="0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endParaRPr lang="en-GB" sz="1100" b="1" dirty="0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lang="en-GB" sz="1100" b="1" dirty="0" smtClean="0">
                <a:solidFill>
                  <a:srgbClr val="4F81BD"/>
                </a:solidFill>
              </a:rPr>
              <a:t>Shepherds </a:t>
            </a:r>
            <a:r>
              <a:rPr lang="en-GB" sz="1100" b="1" dirty="0">
                <a:solidFill>
                  <a:srgbClr val="4F81BD"/>
                </a:solidFill>
              </a:rPr>
              <a:t>Pie or Mince with Dumplings</a:t>
            </a:r>
            <a:endParaRPr sz="1100" b="1" dirty="0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GB" sz="1100" b="1" dirty="0" smtClean="0">
                <a:solidFill>
                  <a:srgbClr val="4F81BD"/>
                </a:solidFill>
              </a:rPr>
              <a:t> </a:t>
            </a:r>
            <a:endParaRPr sz="1100" b="1" dirty="0" smtClean="0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lang="en-GB" sz="1100" b="1" dirty="0" smtClean="0">
                <a:solidFill>
                  <a:srgbClr val="4F81BD"/>
                </a:solidFill>
              </a:rPr>
              <a:t>   </a:t>
            </a:r>
            <a:endParaRPr sz="1100" b="1" dirty="0" smtClean="0">
              <a:solidFill>
                <a:srgbClr val="4F81BD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6422475" y="1946225"/>
            <a:ext cx="1760100" cy="185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dirty="0" smtClean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chemeClr val="accent1"/>
                </a:solidFill>
              </a:rPr>
              <a:t>Roast </a:t>
            </a:r>
            <a:r>
              <a:rPr lang="en-GB" sz="1100" b="1" dirty="0">
                <a:solidFill>
                  <a:schemeClr val="accent1"/>
                </a:solidFill>
              </a:rPr>
              <a:t>of the Day with Yorkshire Pudding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813275" y="3686175"/>
            <a:ext cx="16074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Rice/Pasta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>
                <a:solidFill>
                  <a:schemeClr val="accent1"/>
                </a:solidFill>
              </a:rPr>
              <a:t>Boiled Potatoes</a:t>
            </a:r>
            <a:endParaRPr sz="1100" b="1">
              <a:solidFill>
                <a:schemeClr val="accent1"/>
              </a:solidFill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4838975" y="5305100"/>
            <a:ext cx="16074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lang="en-GB" sz="1100" b="1">
                <a:solidFill>
                  <a:srgbClr val="4F81BD"/>
                </a:solidFill>
              </a:rPr>
              <a:t>Chocolate Surprise Cake with</a:t>
            </a:r>
            <a:endParaRPr sz="1100" b="1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lang="en-GB" sz="1100" b="1">
                <a:solidFill>
                  <a:srgbClr val="4F81BD"/>
                </a:solidFill>
              </a:rPr>
              <a:t>Chocolate Sauce</a:t>
            </a:r>
            <a:endParaRPr sz="1100" b="1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6498375" y="3802650"/>
            <a:ext cx="16074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>
                <a:solidFill>
                  <a:schemeClr val="accent1"/>
                </a:solidFill>
              </a:rPr>
              <a:t>Creamed / Roast</a:t>
            </a: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Potatoes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6452800" y="5325650"/>
            <a:ext cx="17040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F81BD"/>
                </a:solidFill>
              </a:rPr>
              <a:t> </a:t>
            </a:r>
            <a:endParaRPr sz="1200" b="1">
              <a:solidFill>
                <a:srgbClr val="4F81BD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4F81BD"/>
                </a:solidFill>
              </a:rPr>
              <a:t>Fruity Rice Pudding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8164050" y="1938450"/>
            <a:ext cx="1607400" cy="19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GB" sz="1100" b="1" dirty="0">
                <a:solidFill>
                  <a:srgbClr val="4F81BD"/>
                </a:solidFill>
              </a:rPr>
              <a:t>Fish Cake </a:t>
            </a:r>
            <a:endParaRPr sz="1100" b="1" dirty="0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GB" sz="1100" b="1" dirty="0" smtClean="0">
                <a:solidFill>
                  <a:srgbClr val="4F81BD"/>
                </a:solidFill>
              </a:rPr>
              <a:t>OR</a:t>
            </a:r>
            <a:endParaRPr sz="1100" b="1" dirty="0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GB" sz="1100" b="1" dirty="0">
                <a:solidFill>
                  <a:srgbClr val="4F81BD"/>
                </a:solidFill>
              </a:rPr>
              <a:t>Breaded Fish Portion </a:t>
            </a:r>
            <a:endParaRPr sz="1100" b="1" dirty="0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1100" b="1" dirty="0">
              <a:solidFill>
                <a:srgbClr val="4F81B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FF0000"/>
              </a:solidFill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8143375" y="3770675"/>
            <a:ext cx="15495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Chips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8154150" y="5323825"/>
            <a:ext cx="15495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>
                <a:solidFill>
                  <a:schemeClr val="accent1"/>
                </a:solidFill>
              </a:rPr>
              <a:t>Homemade Biscuit with a Glass of Juice / Milk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1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004797" y="5760216"/>
            <a:ext cx="1455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3" descr="Healthy, Eating - Free images on Pixabay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09850" y="125550"/>
            <a:ext cx="2964799" cy="137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 descr="Free vector graphic: Tomato, Smile, Funny, Fruit, Nature - Free ...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64750" y="71275"/>
            <a:ext cx="1760700" cy="1448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31000" y="2149532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31011" y="578621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884911" y="577913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464711" y="57861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494623" y="2680875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52936" y="13580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00475" y="6106925"/>
            <a:ext cx="1130525" cy="64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064254" y="278441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08476" y="2708385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163237" y="5764282"/>
            <a:ext cx="136200" cy="14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14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81392" y="6164515"/>
            <a:ext cx="1176151" cy="687534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4"/>
          <p:cNvSpPr txBox="1"/>
          <p:nvPr/>
        </p:nvSpPr>
        <p:spPr>
          <a:xfrm>
            <a:off x="1323325" y="6106925"/>
            <a:ext cx="6747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4F6128"/>
                </a:solidFill>
                <a:latin typeface="Impact"/>
                <a:ea typeface="Impact"/>
                <a:cs typeface="Impact"/>
                <a:sym typeface="Impact"/>
              </a:rPr>
              <a:t>Fresh Fruit &amp; Yoghurt available </a:t>
            </a:r>
            <a:endParaRPr sz="1200" b="0" i="0" u="none" strike="noStrike" cap="none">
              <a:solidFill>
                <a:srgbClr val="4F6128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  <a:r>
              <a:rPr lang="en-GB" sz="1400" b="1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1400" b="1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Website</a:t>
            </a:r>
            <a:endParaRPr sz="1400" b="1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46" name="Google Shape;146;p14"/>
          <p:cNvSpPr txBox="1"/>
          <p:nvPr/>
        </p:nvSpPr>
        <p:spPr>
          <a:xfrm>
            <a:off x="60325" y="47500"/>
            <a:ext cx="5311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WINTER</a:t>
            </a: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 MENU 2018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147" name="Google Shape;147;p14"/>
          <p:cNvGraphicFramePr/>
          <p:nvPr/>
        </p:nvGraphicFramePr>
        <p:xfrm>
          <a:off x="236075" y="1627704"/>
          <a:ext cx="9469425" cy="4333737"/>
        </p:xfrm>
        <a:graphic>
          <a:graphicData uri="http://schemas.openxmlformats.org/drawingml/2006/table">
            <a:tbl>
              <a:tblPr>
                <a:noFill/>
                <a:tableStyleId>{24505F07-C5A4-445A-860C-AC1B3EB18276}</a:tableStyleId>
              </a:tblPr>
              <a:tblGrid>
                <a:gridCol w="1087250"/>
                <a:gridCol w="1694875"/>
                <a:gridCol w="1690875"/>
                <a:gridCol w="1756075"/>
                <a:gridCol w="1636925"/>
                <a:gridCol w="1603425"/>
              </a:tblGrid>
              <a:tr h="380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</a:tr>
              <a:tr h="1712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            </a:t>
                      </a: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</a:tr>
              <a:tr h="684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</a:tr>
              <a:tr h="471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100" b="1" u="none" strike="noStrike" cap="none">
                        <a:solidFill>
                          <a:srgbClr val="4F6128"/>
                        </a:solidFill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1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1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1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1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</a:tr>
              <a:tr h="346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</a:tr>
              <a:tr h="684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900" b="1" u="none" strike="noStrike" cap="none">
                        <a:solidFill>
                          <a:srgbClr val="CE287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9803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48" name="Google Shape;148;p14"/>
          <p:cNvSpPr txBox="1"/>
          <p:nvPr/>
        </p:nvSpPr>
        <p:spPr>
          <a:xfrm>
            <a:off x="128967" y="1144000"/>
            <a:ext cx="4548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WEEK TWO                </a:t>
            </a: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   </a:t>
            </a: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Items </a:t>
            </a:r>
            <a:endParaRPr sz="2800" b="0" i="0" u="none" strike="noStrike" cap="none">
              <a:solidFill>
                <a:srgbClr val="92D05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49" name="Google Shape;149;p14"/>
          <p:cNvSpPr txBox="1"/>
          <p:nvPr/>
        </p:nvSpPr>
        <p:spPr>
          <a:xfrm>
            <a:off x="8201696" y="2123457"/>
            <a:ext cx="1440386" cy="1084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4"/>
          <p:cNvSpPr/>
          <p:nvPr/>
        </p:nvSpPr>
        <p:spPr>
          <a:xfrm>
            <a:off x="4855007" y="5186844"/>
            <a:ext cx="1655762" cy="43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CE287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4"/>
          <p:cNvSpPr txBox="1"/>
          <p:nvPr/>
        </p:nvSpPr>
        <p:spPr>
          <a:xfrm>
            <a:off x="128985" y="637929"/>
            <a:ext cx="524289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2" name="Google Shape;152;p14"/>
          <p:cNvSpPr txBox="1"/>
          <p:nvPr/>
        </p:nvSpPr>
        <p:spPr>
          <a:xfrm>
            <a:off x="1282375" y="4971700"/>
            <a:ext cx="17571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4"/>
          <p:cNvSpPr txBox="1"/>
          <p:nvPr/>
        </p:nvSpPr>
        <p:spPr>
          <a:xfrm>
            <a:off x="3074300" y="4971700"/>
            <a:ext cx="1649700" cy="3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4"/>
          <p:cNvSpPr txBox="1"/>
          <p:nvPr/>
        </p:nvSpPr>
        <p:spPr>
          <a:xfrm>
            <a:off x="4721950" y="4995175"/>
            <a:ext cx="1695000" cy="3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4"/>
          <p:cNvSpPr txBox="1"/>
          <p:nvPr/>
        </p:nvSpPr>
        <p:spPr>
          <a:xfrm>
            <a:off x="6452375" y="4971700"/>
            <a:ext cx="16497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4"/>
          <p:cNvSpPr txBox="1"/>
          <p:nvPr/>
        </p:nvSpPr>
        <p:spPr>
          <a:xfrm>
            <a:off x="8163175" y="4971775"/>
            <a:ext cx="14955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4"/>
          <p:cNvSpPr txBox="1"/>
          <p:nvPr/>
        </p:nvSpPr>
        <p:spPr>
          <a:xfrm>
            <a:off x="1349775" y="2007975"/>
            <a:ext cx="1726800" cy="18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endParaRPr lang="en-GB" sz="1100" b="1" dirty="0" smtClean="0">
              <a:solidFill>
                <a:srgbClr val="4F612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endParaRPr lang="en-GB" sz="1100" b="1" dirty="0">
              <a:solidFill>
                <a:srgbClr val="4F612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lang="en-GB" sz="1100" b="1" dirty="0" smtClean="0">
                <a:solidFill>
                  <a:srgbClr val="4F6128"/>
                </a:solidFill>
              </a:rPr>
              <a:t>Chicken </a:t>
            </a:r>
            <a:r>
              <a:rPr lang="en-GB" sz="1100" b="1" dirty="0">
                <a:solidFill>
                  <a:srgbClr val="4F6128"/>
                </a:solidFill>
              </a:rPr>
              <a:t>or Hunters Chicken </a:t>
            </a:r>
            <a:endParaRPr sz="1100" b="1" dirty="0">
              <a:solidFill>
                <a:srgbClr val="4F612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endParaRPr sz="1100" b="1" dirty="0">
              <a:solidFill>
                <a:srgbClr val="4F6128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4F6128"/>
              </a:solidFill>
            </a:endParaRPr>
          </a:p>
        </p:txBody>
      </p:sp>
      <p:sp>
        <p:nvSpPr>
          <p:cNvPr id="158" name="Google Shape;158;p14"/>
          <p:cNvSpPr txBox="1"/>
          <p:nvPr/>
        </p:nvSpPr>
        <p:spPr>
          <a:xfrm>
            <a:off x="1308025" y="3785100"/>
            <a:ext cx="1726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 smtClean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4F6128"/>
                </a:solidFill>
              </a:rPr>
              <a:t>Pasta</a:t>
            </a:r>
            <a:endParaRPr sz="1100" b="1" dirty="0" smtClean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4"/>
          <p:cNvSpPr txBox="1"/>
          <p:nvPr/>
        </p:nvSpPr>
        <p:spPr>
          <a:xfrm>
            <a:off x="1338675" y="5275800"/>
            <a:ext cx="1675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4F6128"/>
                </a:solidFill>
              </a:rPr>
              <a:t>Pears /  Mandarin with Custard or Chocolate Sauce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4"/>
          <p:cNvSpPr txBox="1"/>
          <p:nvPr/>
        </p:nvSpPr>
        <p:spPr>
          <a:xfrm>
            <a:off x="3025100" y="1928500"/>
            <a:ext cx="1668300" cy="19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100" b="1" dirty="0" smtClean="0">
              <a:solidFill>
                <a:srgbClr val="4F6128"/>
              </a:solidFill>
            </a:endParaRPr>
          </a:p>
          <a:p>
            <a:pPr marL="0" lvl="0" indent="0" algn="ctr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4F6128"/>
                </a:solidFill>
              </a:rPr>
              <a:t>Roast </a:t>
            </a:r>
            <a:r>
              <a:rPr lang="en-GB" sz="1100" b="1" dirty="0">
                <a:solidFill>
                  <a:srgbClr val="4F6128"/>
                </a:solidFill>
              </a:rPr>
              <a:t>of the Day with Yorkshire Pudding</a:t>
            </a:r>
            <a:endParaRPr sz="11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4F612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4F6128"/>
              </a:solidFill>
            </a:endParaRPr>
          </a:p>
        </p:txBody>
      </p:sp>
      <p:sp>
        <p:nvSpPr>
          <p:cNvPr id="161" name="Google Shape;161;p14"/>
          <p:cNvSpPr txBox="1"/>
          <p:nvPr/>
        </p:nvSpPr>
        <p:spPr>
          <a:xfrm>
            <a:off x="4720075" y="2007975"/>
            <a:ext cx="1714500" cy="18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endParaRPr lang="en-GB" sz="1100" b="1" dirty="0" smtClean="0">
              <a:solidFill>
                <a:srgbClr val="4F612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endParaRPr lang="en-GB" sz="1100" b="1" dirty="0">
              <a:solidFill>
                <a:srgbClr val="4F612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lang="en-GB" sz="1100" b="1" dirty="0" smtClean="0">
                <a:solidFill>
                  <a:srgbClr val="4F6128"/>
                </a:solidFill>
              </a:rPr>
              <a:t>Mince Pie </a:t>
            </a:r>
            <a:endParaRPr sz="11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4"/>
          <p:cNvSpPr txBox="1"/>
          <p:nvPr/>
        </p:nvSpPr>
        <p:spPr>
          <a:xfrm>
            <a:off x="2995450" y="3791648"/>
            <a:ext cx="1675200" cy="6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Creamed/Roast </a:t>
            </a: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Potatoes</a:t>
            </a:r>
            <a:endParaRPr sz="11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4"/>
          <p:cNvSpPr txBox="1"/>
          <p:nvPr/>
        </p:nvSpPr>
        <p:spPr>
          <a:xfrm>
            <a:off x="3076350" y="5461575"/>
            <a:ext cx="1578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4F6128"/>
                </a:solidFill>
              </a:rPr>
              <a:t>Fruit Cheesecake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4"/>
          <p:cNvSpPr txBox="1"/>
          <p:nvPr/>
        </p:nvSpPr>
        <p:spPr>
          <a:xfrm>
            <a:off x="4728838" y="3729538"/>
            <a:ext cx="16950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>
                <a:solidFill>
                  <a:srgbClr val="4F6128"/>
                </a:solidFill>
              </a:rPr>
              <a:t>Creamed/Boiled Potatoes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4"/>
          <p:cNvSpPr txBox="1"/>
          <p:nvPr/>
        </p:nvSpPr>
        <p:spPr>
          <a:xfrm>
            <a:off x="4758825" y="5298975"/>
            <a:ext cx="1675200" cy="6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4F6128"/>
                </a:solidFill>
              </a:rPr>
              <a:t>Syrup/Jam Sponge with Custard or </a:t>
            </a:r>
            <a:endParaRPr sz="1100" b="1">
              <a:solidFill>
                <a:srgbClr val="4F612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4F6128"/>
                </a:solidFill>
              </a:rPr>
              <a:t>Fresh Fruit Salad</a:t>
            </a:r>
            <a:endParaRPr sz="1100" b="1">
              <a:solidFill>
                <a:srgbClr val="4F6128"/>
              </a:solidFill>
            </a:endParaRPr>
          </a:p>
        </p:txBody>
      </p:sp>
      <p:sp>
        <p:nvSpPr>
          <p:cNvPr id="166" name="Google Shape;166;p14"/>
          <p:cNvSpPr txBox="1"/>
          <p:nvPr/>
        </p:nvSpPr>
        <p:spPr>
          <a:xfrm>
            <a:off x="6484000" y="1972600"/>
            <a:ext cx="1649700" cy="18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100" b="1" dirty="0" smtClean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4F6128"/>
                </a:solidFill>
              </a:rPr>
              <a:t>Roast </a:t>
            </a:r>
            <a:r>
              <a:rPr lang="en-GB" sz="1100" b="1" dirty="0">
                <a:solidFill>
                  <a:srgbClr val="4F6128"/>
                </a:solidFill>
              </a:rPr>
              <a:t>of the Day with Yorkshire Pudding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endParaRPr sz="11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4"/>
          <p:cNvSpPr txBox="1"/>
          <p:nvPr/>
        </p:nvSpPr>
        <p:spPr>
          <a:xfrm>
            <a:off x="6433775" y="3762675"/>
            <a:ext cx="1675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4F6128"/>
                </a:solidFill>
              </a:rPr>
              <a:t>Roast/Creamed</a:t>
            </a:r>
            <a:endParaRPr sz="1100" b="1" dirty="0">
              <a:solidFill>
                <a:srgbClr val="4F612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4F6128"/>
                </a:solidFill>
              </a:rPr>
              <a:t> </a:t>
            </a:r>
            <a:r>
              <a:rPr lang="en-GB" sz="1100" b="1" dirty="0">
                <a:solidFill>
                  <a:srgbClr val="4F6128"/>
                </a:solidFill>
              </a:rPr>
              <a:t>Potatoes</a:t>
            </a:r>
            <a:endParaRPr sz="1100" b="1" dirty="0">
              <a:solidFill>
                <a:srgbClr val="4F612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4F6128"/>
              </a:solidFill>
            </a:endParaRPr>
          </a:p>
        </p:txBody>
      </p:sp>
      <p:sp>
        <p:nvSpPr>
          <p:cNvPr id="168" name="Google Shape;168;p14"/>
          <p:cNvSpPr txBox="1"/>
          <p:nvPr/>
        </p:nvSpPr>
        <p:spPr>
          <a:xfrm>
            <a:off x="6452375" y="5265600"/>
            <a:ext cx="1649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4F6128"/>
                </a:solidFill>
              </a:rPr>
              <a:t>Fruit Whip or</a:t>
            </a:r>
            <a:endParaRPr sz="1100" b="1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4F6128"/>
                </a:solidFill>
              </a:rPr>
              <a:t>Homemade Oaty Biscuit with Glass of Milk or Juice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4"/>
          <p:cNvSpPr txBox="1"/>
          <p:nvPr/>
        </p:nvSpPr>
        <p:spPr>
          <a:xfrm>
            <a:off x="8092575" y="2034550"/>
            <a:ext cx="1578600" cy="17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4F6128"/>
                </a:solidFill>
              </a:rPr>
              <a:t>Salmon </a:t>
            </a:r>
            <a:r>
              <a:rPr lang="en-GB" sz="1100" b="1" dirty="0">
                <a:solidFill>
                  <a:srgbClr val="4F6128"/>
                </a:solidFill>
              </a:rPr>
              <a:t>Bites</a:t>
            </a:r>
            <a:endParaRPr sz="11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 b="0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4"/>
          <p:cNvSpPr txBox="1"/>
          <p:nvPr/>
        </p:nvSpPr>
        <p:spPr>
          <a:xfrm>
            <a:off x="8098725" y="3906175"/>
            <a:ext cx="1578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Chips </a:t>
            </a:r>
            <a:endParaRPr sz="1100" b="1" dirty="0">
              <a:solidFill>
                <a:srgbClr val="4F6128"/>
              </a:solidFill>
            </a:endParaRPr>
          </a:p>
        </p:txBody>
      </p:sp>
      <p:sp>
        <p:nvSpPr>
          <p:cNvPr id="171" name="Google Shape;171;p14"/>
          <p:cNvSpPr txBox="1"/>
          <p:nvPr/>
        </p:nvSpPr>
        <p:spPr>
          <a:xfrm>
            <a:off x="8070075" y="5213250"/>
            <a:ext cx="1675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4F6128"/>
                </a:solidFill>
              </a:rPr>
              <a:t>Fruit Meringue Nest or</a:t>
            </a:r>
            <a:endParaRPr sz="1100" b="1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4F6128"/>
                </a:solidFill>
              </a:rPr>
              <a:t>Fruit Muffin with Glass of Milk or Juice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p1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180432" y="4516471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18457" y="5323967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919504" y="2818742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850601" y="436424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932368" y="2346664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4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851172" y="3889067"/>
            <a:ext cx="150000" cy="1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257071" y="-214463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4" descr="Free vector graphic: Tomato, Smile, Funny, Fruit, Nature - Free ...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964750" y="47500"/>
            <a:ext cx="1726800" cy="14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4" descr="Healthy, Eating - Free images on Pixabay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855000" y="105300"/>
            <a:ext cx="3029724" cy="13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1681" y="57274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71311" y="570471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77448" y="2681457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43829" y="58202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20436" y="578084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82323" y="139548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36075" y="6106925"/>
            <a:ext cx="1094925" cy="64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090256" y="5727504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20436" y="547997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58836" y="540189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72252" y="2655944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03861" y="2655944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7677" y="2676615"/>
            <a:ext cx="136200" cy="14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15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67038" y="6243316"/>
            <a:ext cx="1240122" cy="54916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5"/>
          <p:cNvSpPr txBox="1"/>
          <p:nvPr/>
        </p:nvSpPr>
        <p:spPr>
          <a:xfrm>
            <a:off x="1570825" y="6051425"/>
            <a:ext cx="6835500" cy="7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Fresh Fruit &amp; Yoghurt available daily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Website</a:t>
            </a:r>
            <a:endParaRPr sz="1400" b="0" i="0" u="none" strike="noStrike" cap="none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14" name="Google Shape;214;p15"/>
          <p:cNvSpPr txBox="1"/>
          <p:nvPr/>
        </p:nvSpPr>
        <p:spPr>
          <a:xfrm>
            <a:off x="65300" y="47500"/>
            <a:ext cx="53982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WINTER</a:t>
            </a:r>
            <a:r>
              <a:rPr lang="en-GB" sz="4800" b="0" i="0" u="none" strike="noStrike" cap="none">
                <a:solidFill>
                  <a:srgbClr val="00B0F0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MENU 2018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215" name="Google Shape;215;p15"/>
          <p:cNvGraphicFramePr/>
          <p:nvPr/>
        </p:nvGraphicFramePr>
        <p:xfrm>
          <a:off x="272055" y="1568717"/>
          <a:ext cx="9433050" cy="4430137"/>
        </p:xfrm>
        <a:graphic>
          <a:graphicData uri="http://schemas.openxmlformats.org/drawingml/2006/table">
            <a:tbl>
              <a:tblPr>
                <a:noFill/>
                <a:tableStyleId>{24505F07-C5A4-445A-860C-AC1B3EB18276}</a:tableStyleId>
              </a:tblPr>
              <a:tblGrid>
                <a:gridCol w="1092125"/>
                <a:gridCol w="1654075"/>
                <a:gridCol w="1623550"/>
                <a:gridCol w="1717225"/>
                <a:gridCol w="1765800"/>
                <a:gridCol w="1580275"/>
              </a:tblGrid>
              <a:tr h="376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</a:tr>
              <a:tr h="192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609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455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100" b="1" u="none" strike="noStrike" cap="none">
                        <a:solidFill>
                          <a:srgbClr val="7030A0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1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1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1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1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337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669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>
                          <a:solidFill>
                            <a:srgbClr val="7030A0"/>
                          </a:solidFill>
                        </a:rPr>
                        <a:t>Sticky Toffee Pudding with Custard</a:t>
                      </a:r>
                      <a:endParaRPr sz="11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6" name="Google Shape;216;p15"/>
          <p:cNvSpPr txBox="1"/>
          <p:nvPr/>
        </p:nvSpPr>
        <p:spPr>
          <a:xfrm>
            <a:off x="109045" y="1112150"/>
            <a:ext cx="4493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WEEK THREE           </a:t>
            </a:r>
            <a:r>
              <a:rPr lang="en-GB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Homemade Items 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5"/>
          <p:cNvSpPr txBox="1"/>
          <p:nvPr/>
        </p:nvSpPr>
        <p:spPr>
          <a:xfrm>
            <a:off x="109054" y="650649"/>
            <a:ext cx="513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18" name="Google Shape;218;p15"/>
          <p:cNvSpPr txBox="1"/>
          <p:nvPr/>
        </p:nvSpPr>
        <p:spPr>
          <a:xfrm>
            <a:off x="1338425" y="1917200"/>
            <a:ext cx="1715100" cy="20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 </a:t>
            </a:r>
            <a:endParaRPr sz="1100" b="1" dirty="0">
              <a:solidFill>
                <a:srgbClr val="7030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 </a:t>
            </a:r>
            <a:r>
              <a:rPr lang="en-GB" sz="1100" b="1" dirty="0">
                <a:solidFill>
                  <a:srgbClr val="7030A0"/>
                </a:solidFill>
              </a:rPr>
              <a:t>Chicken Curry with </a:t>
            </a:r>
            <a:r>
              <a:rPr lang="en-GB" sz="1100" b="1" dirty="0" smtClean="0">
                <a:solidFill>
                  <a:srgbClr val="7030A0"/>
                </a:solidFill>
              </a:rPr>
              <a:t> </a:t>
            </a:r>
            <a:r>
              <a:rPr lang="en-GB" sz="1100" b="1" dirty="0">
                <a:solidFill>
                  <a:srgbClr val="7030A0"/>
                </a:solidFill>
              </a:rPr>
              <a:t>Sourdough Roll</a:t>
            </a:r>
            <a:endParaRPr sz="1100" b="1" dirty="0">
              <a:solidFill>
                <a:srgbClr val="7030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7030A0"/>
              </a:solidFill>
            </a:endParaRPr>
          </a:p>
        </p:txBody>
      </p:sp>
      <p:sp>
        <p:nvSpPr>
          <p:cNvPr id="219" name="Google Shape;219;p15"/>
          <p:cNvSpPr txBox="1"/>
          <p:nvPr/>
        </p:nvSpPr>
        <p:spPr>
          <a:xfrm>
            <a:off x="1395900" y="3942250"/>
            <a:ext cx="16629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Rice </a:t>
            </a:r>
            <a:endParaRPr sz="1100" b="1" dirty="0">
              <a:solidFill>
                <a:srgbClr val="7030A0"/>
              </a:solidFill>
            </a:endParaRPr>
          </a:p>
        </p:txBody>
      </p:sp>
      <p:sp>
        <p:nvSpPr>
          <p:cNvPr id="220" name="Google Shape;220;p15"/>
          <p:cNvSpPr txBox="1"/>
          <p:nvPr/>
        </p:nvSpPr>
        <p:spPr>
          <a:xfrm>
            <a:off x="1358975" y="5021476"/>
            <a:ext cx="1715100" cy="3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5"/>
          <p:cNvSpPr txBox="1"/>
          <p:nvPr/>
        </p:nvSpPr>
        <p:spPr>
          <a:xfrm>
            <a:off x="3074075" y="5037475"/>
            <a:ext cx="1561200" cy="2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5"/>
          <p:cNvSpPr txBox="1"/>
          <p:nvPr/>
        </p:nvSpPr>
        <p:spPr>
          <a:xfrm>
            <a:off x="4631075" y="5025050"/>
            <a:ext cx="1729500" cy="2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5"/>
          <p:cNvSpPr txBox="1"/>
          <p:nvPr/>
        </p:nvSpPr>
        <p:spPr>
          <a:xfrm>
            <a:off x="6378475" y="5035525"/>
            <a:ext cx="1770900" cy="2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5"/>
          <p:cNvSpPr txBox="1"/>
          <p:nvPr/>
        </p:nvSpPr>
        <p:spPr>
          <a:xfrm>
            <a:off x="8167275" y="5046800"/>
            <a:ext cx="1486800" cy="2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5"/>
          <p:cNvSpPr txBox="1"/>
          <p:nvPr/>
        </p:nvSpPr>
        <p:spPr>
          <a:xfrm>
            <a:off x="1330425" y="5333500"/>
            <a:ext cx="1715100" cy="7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Chocolate Brownie</a:t>
            </a:r>
            <a:endParaRPr sz="1100" b="1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with a Glass of Milk /Juice</a:t>
            </a:r>
            <a:endParaRPr sz="1100" b="1">
              <a:solidFill>
                <a:srgbClr val="7030A0"/>
              </a:solidFill>
            </a:endParaRPr>
          </a:p>
        </p:txBody>
      </p:sp>
      <p:sp>
        <p:nvSpPr>
          <p:cNvPr id="226" name="Google Shape;226;p15"/>
          <p:cNvSpPr txBox="1"/>
          <p:nvPr/>
        </p:nvSpPr>
        <p:spPr>
          <a:xfrm>
            <a:off x="3005050" y="1932925"/>
            <a:ext cx="1662900" cy="20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100" b="1" dirty="0" smtClean="0">
              <a:solidFill>
                <a:srgbClr val="7030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Roast </a:t>
            </a:r>
            <a:r>
              <a:rPr lang="en-GB" sz="1100" b="1" dirty="0">
                <a:solidFill>
                  <a:srgbClr val="7030A0"/>
                </a:solidFill>
              </a:rPr>
              <a:t>of the Day with Yorkshire Pudding</a:t>
            </a:r>
            <a:endParaRPr sz="1100" b="1" dirty="0">
              <a:solidFill>
                <a:srgbClr val="7030A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1" dirty="0">
              <a:solidFill>
                <a:srgbClr val="7030A0"/>
              </a:solidFill>
            </a:endParaRPr>
          </a:p>
        </p:txBody>
      </p:sp>
      <p:sp>
        <p:nvSpPr>
          <p:cNvPr id="227" name="Google Shape;227;p15"/>
          <p:cNvSpPr txBox="1"/>
          <p:nvPr/>
        </p:nvSpPr>
        <p:spPr>
          <a:xfrm>
            <a:off x="2988300" y="3888350"/>
            <a:ext cx="1649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>
                <a:solidFill>
                  <a:srgbClr val="7030A0"/>
                </a:solidFill>
              </a:rPr>
              <a:t>Baby </a:t>
            </a:r>
            <a:r>
              <a:rPr lang="en-GB" sz="1100" b="1" dirty="0" smtClean="0">
                <a:solidFill>
                  <a:srgbClr val="7030A0"/>
                </a:solidFill>
              </a:rPr>
              <a:t>Boiled/Roast </a:t>
            </a:r>
            <a:r>
              <a:rPr lang="en-GB" sz="1100" b="1" dirty="0">
                <a:solidFill>
                  <a:srgbClr val="7030A0"/>
                </a:solidFill>
              </a:rPr>
              <a:t>Potatoes</a:t>
            </a: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1" dirty="0">
              <a:solidFill>
                <a:srgbClr val="7030A0"/>
              </a:solidFill>
            </a:endParaRPr>
          </a:p>
        </p:txBody>
      </p:sp>
      <p:sp>
        <p:nvSpPr>
          <p:cNvPr id="228" name="Google Shape;228;p15"/>
          <p:cNvSpPr txBox="1"/>
          <p:nvPr/>
        </p:nvSpPr>
        <p:spPr>
          <a:xfrm>
            <a:off x="4656000" y="1960200"/>
            <a:ext cx="1725900" cy="20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100" b="1" dirty="0" smtClean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Mince </a:t>
            </a:r>
            <a:r>
              <a:rPr lang="en-GB" sz="1100" b="1" dirty="0">
                <a:solidFill>
                  <a:srgbClr val="7030A0"/>
                </a:solidFill>
              </a:rPr>
              <a:t>and Dumplings</a:t>
            </a: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5"/>
          <p:cNvSpPr txBox="1"/>
          <p:nvPr/>
        </p:nvSpPr>
        <p:spPr>
          <a:xfrm>
            <a:off x="4572050" y="3930725"/>
            <a:ext cx="1770900" cy="6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Potatoes</a:t>
            </a:r>
            <a:endParaRPr sz="1100" b="1" dirty="0">
              <a:solidFill>
                <a:srgbClr val="7030A0"/>
              </a:solidFill>
            </a:endParaRPr>
          </a:p>
        </p:txBody>
      </p:sp>
      <p:sp>
        <p:nvSpPr>
          <p:cNvPr id="230" name="Google Shape;230;p15"/>
          <p:cNvSpPr txBox="1"/>
          <p:nvPr/>
        </p:nvSpPr>
        <p:spPr>
          <a:xfrm>
            <a:off x="4632875" y="5401275"/>
            <a:ext cx="17259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Fruit with Ice Cream Roll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5"/>
          <p:cNvSpPr txBox="1"/>
          <p:nvPr/>
        </p:nvSpPr>
        <p:spPr>
          <a:xfrm>
            <a:off x="6399875" y="1795800"/>
            <a:ext cx="1729800" cy="20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dirty="0" smtClean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Roast </a:t>
            </a:r>
            <a:r>
              <a:rPr lang="en-GB" sz="1100" b="1" dirty="0">
                <a:solidFill>
                  <a:srgbClr val="7030A0"/>
                </a:solidFill>
              </a:rPr>
              <a:t>of the Day with Yorkshire Pudding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5"/>
          <p:cNvSpPr txBox="1"/>
          <p:nvPr/>
        </p:nvSpPr>
        <p:spPr>
          <a:xfrm>
            <a:off x="6378475" y="3925800"/>
            <a:ext cx="1729800" cy="6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GB" sz="1100" b="1" dirty="0">
                <a:solidFill>
                  <a:srgbClr val="7030A0"/>
                </a:solidFill>
              </a:rPr>
              <a:t>oast / </a:t>
            </a:r>
            <a:r>
              <a:rPr lang="en-GB" sz="1100" b="1" dirty="0" smtClean="0">
                <a:solidFill>
                  <a:srgbClr val="7030A0"/>
                </a:solidFill>
              </a:rPr>
              <a:t>Creamed Potatoes</a:t>
            </a: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5"/>
          <p:cNvSpPr txBox="1"/>
          <p:nvPr/>
        </p:nvSpPr>
        <p:spPr>
          <a:xfrm>
            <a:off x="6401650" y="5324325"/>
            <a:ext cx="1729800" cy="7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Fruit Sponge with Custard</a:t>
            </a:r>
            <a:endParaRPr sz="1100" b="1">
              <a:solidFill>
                <a:srgbClr val="7030A0"/>
              </a:solidFill>
            </a:endParaRPr>
          </a:p>
        </p:txBody>
      </p:sp>
      <p:sp>
        <p:nvSpPr>
          <p:cNvPr id="234" name="Google Shape;234;p15"/>
          <p:cNvSpPr txBox="1"/>
          <p:nvPr/>
        </p:nvSpPr>
        <p:spPr>
          <a:xfrm>
            <a:off x="8119625" y="1990875"/>
            <a:ext cx="15612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>
                <a:solidFill>
                  <a:srgbClr val="7030A0"/>
                </a:solidFill>
              </a:rPr>
              <a:t>Fish Fingers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5"/>
          <p:cNvSpPr txBox="1"/>
          <p:nvPr/>
        </p:nvSpPr>
        <p:spPr>
          <a:xfrm>
            <a:off x="8131875" y="3951325"/>
            <a:ext cx="148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>
                <a:solidFill>
                  <a:srgbClr val="7030A0"/>
                </a:solidFill>
              </a:rPr>
              <a:t>Chips </a:t>
            </a: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7030A0"/>
              </a:solidFill>
            </a:endParaRPr>
          </a:p>
        </p:txBody>
      </p:sp>
      <p:sp>
        <p:nvSpPr>
          <p:cNvPr id="236" name="Google Shape;236;p15"/>
          <p:cNvSpPr txBox="1"/>
          <p:nvPr/>
        </p:nvSpPr>
        <p:spPr>
          <a:xfrm>
            <a:off x="8174325" y="5401275"/>
            <a:ext cx="1561200" cy="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Fruity Flapjack with a Glass of Milk / Juice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7" name="Google Shape;237;p1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248277" y="2769994"/>
            <a:ext cx="1443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14107" y="2624457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1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716183" y="4713634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15" descr="Free vector graphic: Tomato, Smile, Funny, Fruit, Nature - Free ...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964750" y="47500"/>
            <a:ext cx="1649700" cy="14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15" descr="Healthy, Eating - Free images on Pixabay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04800" y="101550"/>
            <a:ext cx="2903626" cy="1394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2786" y="58342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8292" y="23343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59361" y="58079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05511" y="136711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72050" y="6106925"/>
            <a:ext cx="1058950" cy="64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21886" y="58342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40874" y="58079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21886" y="274118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60608" y="2613127"/>
            <a:ext cx="136200" cy="14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447</Words>
  <Application>Microsoft Office PowerPoint</Application>
  <PresentationFormat>A4 Paper (210x297 mm)</PresentationFormat>
  <Paragraphs>240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McQuillen, Teresa</dc:creator>
  <cp:lastModifiedBy>McQuillen, Teresa</cp:lastModifiedBy>
  <cp:revision>5</cp:revision>
  <cp:lastPrinted>2018-10-15T11:19:53Z</cp:lastPrinted>
  <dcterms:modified xsi:type="dcterms:W3CDTF">2018-10-19T13:32:45Z</dcterms:modified>
</cp:coreProperties>
</file>